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handoutMasterIdLst>
    <p:handoutMasterId r:id="rId18"/>
  </p:handoutMasterIdLst>
  <p:sldIdLst>
    <p:sldId id="256" r:id="rId2"/>
    <p:sldId id="268" r:id="rId3"/>
    <p:sldId id="269" r:id="rId4"/>
    <p:sldId id="270" r:id="rId5"/>
    <p:sldId id="271" r:id="rId6"/>
    <p:sldId id="272" r:id="rId7"/>
    <p:sldId id="273" r:id="rId8"/>
    <p:sldId id="257" r:id="rId9"/>
    <p:sldId id="259" r:id="rId10"/>
    <p:sldId id="260" r:id="rId11"/>
    <p:sldId id="264" r:id="rId12"/>
    <p:sldId id="261" r:id="rId13"/>
    <p:sldId id="265"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98D619F-7B73-4F81-B435-780CD8C07DCF}">
          <p14:sldIdLst>
            <p14:sldId id="256"/>
            <p14:sldId id="268"/>
            <p14:sldId id="269"/>
            <p14:sldId id="270"/>
            <p14:sldId id="271"/>
            <p14:sldId id="272"/>
            <p14:sldId id="273"/>
          </p14:sldIdLst>
        </p14:section>
        <p14:section name="Untitled Section" id="{7D764A96-EBE6-458C-A93A-4DE489C54CB8}">
          <p14:sldIdLst>
            <p14:sldId id="257"/>
            <p14:sldId id="259"/>
            <p14:sldId id="260"/>
            <p14:sldId id="264"/>
            <p14:sldId id="261"/>
            <p14:sldId id="265"/>
            <p14:sldId id="266"/>
            <p14:sldId id="267"/>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C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8" autoAdjust="0"/>
  </p:normalViewPr>
  <p:slideViewPr>
    <p:cSldViewPr>
      <p:cViewPr>
        <p:scale>
          <a:sx n="69" d="100"/>
          <a:sy n="69" d="100"/>
        </p:scale>
        <p:origin x="-1194" y="-840"/>
      </p:cViewPr>
      <p:guideLst>
        <p:guide orient="horz" pos="2160"/>
        <p:guide pos="2880"/>
      </p:guideLst>
    </p:cSldViewPr>
  </p:slideViewPr>
  <p:notesTextViewPr>
    <p:cViewPr>
      <p:scale>
        <a:sx n="1" d="1"/>
        <a:sy n="1" d="1"/>
      </p:scale>
      <p:origin x="0" y="0"/>
    </p:cViewPr>
  </p:notesTextViewPr>
  <p:sorterViewPr>
    <p:cViewPr>
      <p:scale>
        <a:sx n="144" d="100"/>
        <a:sy n="144" d="100"/>
      </p:scale>
      <p:origin x="0" y="2820"/>
    </p:cViewPr>
  </p:sorterViewPr>
  <p:notesViewPr>
    <p:cSldViewPr>
      <p:cViewPr varScale="1">
        <p:scale>
          <a:sx n="83" d="100"/>
          <a:sy n="83" d="100"/>
        </p:scale>
        <p:origin x="-1992"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EDAA534-9C68-4D59-8E3E-D9F4E29A247A}" type="datetimeFigureOut">
              <a:rPr lang="en-US" smtClean="0"/>
              <a:t>6/19/2021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430542-5E32-45CF-B819-FC8066EFCC58}" type="slidenum">
              <a:rPr lang="en-US" smtClean="0"/>
              <a:t>‹#›</a:t>
            </a:fld>
            <a:endParaRPr lang="en-US"/>
          </a:p>
        </p:txBody>
      </p:sp>
    </p:spTree>
    <p:extLst>
      <p:ext uri="{BB962C8B-B14F-4D97-AF65-F5344CB8AC3E}">
        <p14:creationId xmlns:p14="http://schemas.microsoft.com/office/powerpoint/2010/main" val="3383739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DA5E9B-EBEC-4078-9C42-8CF0522227D7}" type="datetimeFigureOut">
              <a:rPr lang="en-US" smtClean="0"/>
              <a:t>6/19/2021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4145E8-2CD2-48EF-9B4D-2F517FE8A444}" type="slidenum">
              <a:rPr lang="en-US" smtClean="0"/>
              <a:t>‹#›</a:t>
            </a:fld>
            <a:endParaRPr lang="en-US"/>
          </a:p>
        </p:txBody>
      </p:sp>
    </p:spTree>
    <p:extLst>
      <p:ext uri="{BB962C8B-B14F-4D97-AF65-F5344CB8AC3E}">
        <p14:creationId xmlns:p14="http://schemas.microsoft.com/office/powerpoint/2010/main" val="3326399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4145E8-2CD2-48EF-9B4D-2F517FE8A444}" type="slidenum">
              <a:rPr lang="en-US" smtClean="0"/>
              <a:t>12</a:t>
            </a:fld>
            <a:endParaRPr lang="en-US"/>
          </a:p>
        </p:txBody>
      </p:sp>
    </p:spTree>
    <p:extLst>
      <p:ext uri="{BB962C8B-B14F-4D97-AF65-F5344CB8AC3E}">
        <p14:creationId xmlns:p14="http://schemas.microsoft.com/office/powerpoint/2010/main" val="53280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4145E8-2CD2-48EF-9B4D-2F517FE8A444}" type="slidenum">
              <a:rPr lang="en-US" smtClean="0"/>
              <a:t>13</a:t>
            </a:fld>
            <a:endParaRPr lang="en-US"/>
          </a:p>
        </p:txBody>
      </p:sp>
    </p:spTree>
    <p:extLst>
      <p:ext uri="{BB962C8B-B14F-4D97-AF65-F5344CB8AC3E}">
        <p14:creationId xmlns:p14="http://schemas.microsoft.com/office/powerpoint/2010/main" val="4147187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4145E8-2CD2-48EF-9B4D-2F517FE8A444}" type="slidenum">
              <a:rPr lang="en-US" smtClean="0"/>
              <a:t>14</a:t>
            </a:fld>
            <a:endParaRPr lang="en-US"/>
          </a:p>
        </p:txBody>
      </p:sp>
    </p:spTree>
    <p:extLst>
      <p:ext uri="{BB962C8B-B14F-4D97-AF65-F5344CB8AC3E}">
        <p14:creationId xmlns:p14="http://schemas.microsoft.com/office/powerpoint/2010/main" val="3883506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75108CF-F85D-4C20-BD48-D03225007AF5}"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108CF-F85D-4C20-BD48-D03225007AF5}"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108CF-F85D-4C20-BD48-D03225007AF5}"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5108CF-F85D-4C20-BD48-D03225007AF5}"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75108CF-F85D-4C20-BD48-D03225007AF5}"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5108CF-F85D-4C20-BD48-D03225007AF5}"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C8521-469D-435D-A520-79D3BB80A5E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5108CF-F85D-4C20-BD48-D03225007AF5}" type="datetimeFigureOut">
              <a:rPr lang="en-US" smtClean="0"/>
              <a:t>6/19/2021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5108CF-F85D-4C20-BD48-D03225007AF5}" type="datetimeFigureOut">
              <a:rPr lang="en-US" smtClean="0"/>
              <a:t>6/19/2021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108CF-F85D-4C20-BD48-D03225007AF5}" type="datetimeFigureOut">
              <a:rPr lang="en-US" smtClean="0"/>
              <a:t>6/19/2021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75108CF-F85D-4C20-BD48-D03225007AF5}" type="datetimeFigureOut">
              <a:rPr lang="en-US" smtClean="0"/>
              <a:t>6/19/2021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4CC8521-469D-435D-A520-79D3BB80A5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5108CF-F85D-4C20-BD48-D03225007AF5}"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C8521-469D-435D-A520-79D3BB80A5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75108CF-F85D-4C20-BD48-D03225007AF5}" type="datetimeFigureOut">
              <a:rPr lang="en-US" smtClean="0"/>
              <a:t>6/19/2021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4CC8521-469D-435D-A520-79D3BB80A5E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7" name="Title 1"/>
          <p:cNvSpPr txBox="1">
            <a:spLocks/>
          </p:cNvSpPr>
          <p:nvPr/>
        </p:nvSpPr>
        <p:spPr>
          <a:xfrm>
            <a:off x="107504" y="5085184"/>
            <a:ext cx="3240360" cy="1202486"/>
          </a:xfrm>
          <a:prstGeom prst="rect">
            <a:avLst/>
          </a:prstGeom>
        </p:spPr>
        <p:txBody>
          <a:bodyPr vert="horz" lIns="91440" tIns="45720" rIns="91440" bIns="45720" rtlCol="0" anchor="b">
            <a:norm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algn="ctr" rtl="1"/>
            <a:r>
              <a:rPr lang="fa-IR" sz="1600" b="1" dirty="0" smtClean="0">
                <a:solidFill>
                  <a:schemeClr val="tx1">
                    <a:lumMod val="85000"/>
                    <a:lumOff val="15000"/>
                  </a:schemeClr>
                </a:solidFill>
                <a:cs typeface="B Nazanin" pitchFamily="2" charset="-78"/>
              </a:rPr>
              <a:t>گردآورنده: مریم رشادی </a:t>
            </a:r>
          </a:p>
          <a:p>
            <a:pPr algn="ctr"/>
            <a:r>
              <a:rPr lang="fa-IR" sz="1600" b="1" dirty="0" smtClean="0">
                <a:solidFill>
                  <a:schemeClr val="tx1">
                    <a:lumMod val="85000"/>
                    <a:lumOff val="15000"/>
                  </a:schemeClr>
                </a:solidFill>
                <a:cs typeface="B Nazanin" pitchFamily="2" charset="-78"/>
              </a:rPr>
              <a:t>دبیر شورای بدوی انضباطی دانشجویان</a:t>
            </a:r>
          </a:p>
          <a:p>
            <a:pPr algn="ctr"/>
            <a:r>
              <a:rPr lang="fa-IR" sz="1400" b="1" dirty="0" smtClean="0">
                <a:solidFill>
                  <a:schemeClr val="tx1">
                    <a:lumMod val="85000"/>
                    <a:lumOff val="15000"/>
                  </a:schemeClr>
                </a:solidFill>
                <a:cs typeface="B Nazanin" pitchFamily="2" charset="-78"/>
              </a:rPr>
              <a:t>زمستان 1399</a:t>
            </a:r>
            <a:endParaRPr lang="en-US" sz="1400" b="1" dirty="0">
              <a:solidFill>
                <a:schemeClr val="tx1">
                  <a:lumMod val="85000"/>
                  <a:lumOff val="15000"/>
                </a:schemeClr>
              </a:solidFill>
              <a:cs typeface="B Nazanin" pitchFamily="2" charset="-78"/>
            </a:endParaRPr>
          </a:p>
        </p:txBody>
      </p:sp>
      <p:pic>
        <p:nvPicPr>
          <p:cNvPr id="1026" name="Picture 2" descr="E:\ar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9260" y="692696"/>
            <a:ext cx="1067195" cy="122413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3" name="Rectangle 2"/>
          <p:cNvSpPr/>
          <p:nvPr/>
        </p:nvSpPr>
        <p:spPr>
          <a:xfrm>
            <a:off x="539552" y="942969"/>
            <a:ext cx="5040560" cy="523220"/>
          </a:xfrm>
          <a:prstGeom prst="rect">
            <a:avLst/>
          </a:prstGeom>
        </p:spPr>
        <p:txBody>
          <a:bodyPr wrap="square">
            <a:spAutoFit/>
          </a:bodyPr>
          <a:lstStyle/>
          <a:p>
            <a:pPr algn="ctr"/>
            <a:r>
              <a:rPr lang="fa-IR" sz="2800" dirty="0" smtClean="0">
                <a:solidFill>
                  <a:schemeClr val="tx1">
                    <a:lumMod val="95000"/>
                    <a:lumOff val="5000"/>
                  </a:schemeClr>
                </a:solidFill>
                <a:effectLst>
                  <a:glow rad="63500">
                    <a:schemeClr val="accent2">
                      <a:satMod val="175000"/>
                      <a:alpha val="40000"/>
                    </a:schemeClr>
                  </a:glow>
                </a:effectLst>
                <a:cs typeface="B Titr" pitchFamily="2" charset="-78"/>
              </a:rPr>
              <a:t>آشنایی دانشجویان با قوانین انضباطی</a:t>
            </a:r>
            <a:endParaRPr lang="en-US" sz="2800" dirty="0">
              <a:solidFill>
                <a:schemeClr val="tx1">
                  <a:lumMod val="95000"/>
                  <a:lumOff val="5000"/>
                </a:schemeClr>
              </a:solidFill>
              <a:effectLst>
                <a:glow rad="63500">
                  <a:schemeClr val="accent2">
                    <a:satMod val="175000"/>
                    <a:alpha val="40000"/>
                  </a:schemeClr>
                </a:glow>
              </a:effectLst>
            </a:endParaRPr>
          </a:p>
        </p:txBody>
      </p:sp>
    </p:spTree>
    <p:extLst>
      <p:ext uri="{BB962C8B-B14F-4D97-AF65-F5344CB8AC3E}">
        <p14:creationId xmlns:p14="http://schemas.microsoft.com/office/powerpoint/2010/main" val="1173312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915816" y="1340768"/>
            <a:ext cx="3312368" cy="3096344"/>
          </a:xfrm>
        </p:spPr>
        <p:txBody>
          <a:bodyPr>
            <a:noAutofit/>
          </a:bodyPr>
          <a:lstStyle/>
          <a:p>
            <a:pPr algn="just" rtl="1">
              <a:lnSpc>
                <a:spcPct val="170000"/>
              </a:lnSpc>
            </a:pPr>
            <a:r>
              <a:rPr lang="fa-IR" sz="2000" b="0" dirty="0" smtClean="0">
                <a:cs typeface="B Mitra" pitchFamily="2" charset="-78"/>
              </a:rPr>
              <a:t> </a:t>
            </a:r>
            <a:r>
              <a:rPr lang="fa-IR" sz="2000" b="0" dirty="0">
                <a:solidFill>
                  <a:schemeClr val="tx1"/>
                </a:solidFill>
                <a:cs typeface="B Mitra" pitchFamily="2" charset="-78"/>
              </a:rPr>
              <a:t>رسیدگی به تقلب در آزمون های مجازی </a:t>
            </a:r>
            <a:r>
              <a:rPr lang="fa-IR" sz="2000" b="0" dirty="0" smtClean="0">
                <a:solidFill>
                  <a:schemeClr val="tx1"/>
                </a:solidFill>
                <a:cs typeface="B Mitra" pitchFamily="2" charset="-78"/>
              </a:rPr>
              <a:t>با گزارش </a:t>
            </a:r>
            <a:r>
              <a:rPr lang="fa-IR" sz="2000" b="0" dirty="0">
                <a:solidFill>
                  <a:schemeClr val="tx1"/>
                </a:solidFill>
                <a:cs typeface="B Mitra" pitchFamily="2" charset="-78"/>
              </a:rPr>
              <a:t>اساتید یا مسئول آموزش بعد از تکمیل صورتجلسه تخلف یا تقلب </a:t>
            </a:r>
            <a:r>
              <a:rPr lang="fa-IR" sz="2000" b="0" dirty="0" smtClean="0">
                <a:solidFill>
                  <a:schemeClr val="tx1"/>
                </a:solidFill>
                <a:cs typeface="B Mitra" pitchFamily="2" charset="-78"/>
              </a:rPr>
              <a:t>آغاز</a:t>
            </a:r>
            <a:br>
              <a:rPr lang="fa-IR" sz="2000" b="0" dirty="0" smtClean="0">
                <a:solidFill>
                  <a:schemeClr val="tx1"/>
                </a:solidFill>
                <a:cs typeface="B Mitra" pitchFamily="2" charset="-78"/>
              </a:rPr>
            </a:br>
            <a:r>
              <a:rPr lang="fa-IR" sz="2000" b="0" dirty="0" smtClean="0">
                <a:solidFill>
                  <a:schemeClr val="tx1"/>
                </a:solidFill>
                <a:cs typeface="B Mitra" pitchFamily="2" charset="-78"/>
              </a:rPr>
              <a:t> می شود </a:t>
            </a:r>
            <a:r>
              <a:rPr lang="fa-IR" sz="2000" b="0" dirty="0">
                <a:solidFill>
                  <a:schemeClr val="tx1"/>
                </a:solidFill>
                <a:cs typeface="B Mitra" pitchFamily="2" charset="-78"/>
              </a:rPr>
              <a:t>و در اختیار شورای انضباطی دانشگاه به </a:t>
            </a:r>
            <a:r>
              <a:rPr lang="fa-IR" sz="2000" b="0" dirty="0" smtClean="0">
                <a:solidFill>
                  <a:schemeClr val="tx1"/>
                </a:solidFill>
                <a:cs typeface="B Mitra" pitchFamily="2" charset="-78"/>
              </a:rPr>
              <a:t>منظور رسیدگی </a:t>
            </a:r>
            <a:r>
              <a:rPr lang="fa-IR" sz="2000" b="0" dirty="0">
                <a:solidFill>
                  <a:schemeClr val="tx1"/>
                </a:solidFill>
                <a:cs typeface="B Mitra" pitchFamily="2" charset="-78"/>
              </a:rPr>
              <a:t>قرار داده می </a:t>
            </a:r>
            <a:r>
              <a:rPr lang="fa-IR" sz="2000" b="0" dirty="0" smtClean="0">
                <a:solidFill>
                  <a:schemeClr val="tx1"/>
                </a:solidFill>
                <a:cs typeface="B Mitra" pitchFamily="2" charset="-78"/>
              </a:rPr>
              <a:t>شود</a:t>
            </a:r>
            <a:endParaRPr lang="en-US" sz="2000" b="0" dirty="0">
              <a:solidFill>
                <a:schemeClr val="tx1"/>
              </a:solidFill>
              <a:cs typeface="B Mitra" pitchFamily="2" charset="-78"/>
            </a:endParaRPr>
          </a:p>
        </p:txBody>
      </p:sp>
      <p:sp>
        <p:nvSpPr>
          <p:cNvPr id="5" name="Rounded Rectangle 4"/>
          <p:cNvSpPr/>
          <p:nvPr/>
        </p:nvSpPr>
        <p:spPr>
          <a:xfrm>
            <a:off x="5508104" y="327847"/>
            <a:ext cx="3096344" cy="792088"/>
          </a:xfrm>
          <a:prstGeom prst="roundRect">
            <a:avLst/>
          </a:prstGeom>
        </p:spPr>
        <p:style>
          <a:lnRef idx="1">
            <a:schemeClr val="dk1"/>
          </a:lnRef>
          <a:fillRef idx="1002">
            <a:schemeClr val="lt2"/>
          </a:fillRef>
          <a:effectRef idx="1">
            <a:schemeClr val="dk1"/>
          </a:effectRef>
          <a:fontRef idx="minor">
            <a:schemeClr val="dk1"/>
          </a:fontRef>
        </p:style>
        <p:txBody>
          <a:bodyPr rtlCol="0" anchor="ctr"/>
          <a:lstStyle/>
          <a:p>
            <a:pPr algn="ctr" rtl="1"/>
            <a:r>
              <a:rPr lang="fa-IR" sz="2000" dirty="0" smtClean="0">
                <a:solidFill>
                  <a:srgbClr val="C00000"/>
                </a:solidFill>
                <a:cs typeface="B Titr" pitchFamily="2" charset="-78"/>
              </a:rPr>
              <a:t>نحوه </a:t>
            </a:r>
            <a:r>
              <a:rPr lang="fa-IR" sz="2000" dirty="0">
                <a:solidFill>
                  <a:srgbClr val="C00000"/>
                </a:solidFill>
                <a:cs typeface="B Titr" pitchFamily="2" charset="-78"/>
              </a:rPr>
              <a:t>ورود به تخلفات</a:t>
            </a:r>
            <a:endParaRPr lang="en-US" sz="2000" dirty="0">
              <a:solidFill>
                <a:srgbClr val="C00000"/>
              </a:solidFill>
              <a:cs typeface="B Titr" pitchFamily="2" charset="-78"/>
            </a:endParaRPr>
          </a:p>
        </p:txBody>
      </p:sp>
      <p:pic>
        <p:nvPicPr>
          <p:cNvPr id="6" name="Picture 5" descr="E:\arm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3" name="Picture Placeholder 2"/>
          <p:cNvSpPr>
            <a:spLocks noGrp="1"/>
          </p:cNvSpPr>
          <p:nvPr>
            <p:ph type="pic" sz="quarter" idx="14"/>
          </p:nvPr>
        </p:nvSpPr>
        <p:spPr>
          <a:xfrm>
            <a:off x="1907704" y="3645024"/>
            <a:ext cx="7236296" cy="3212976"/>
          </a:xfrm>
        </p:spPr>
      </p:sp>
    </p:spTree>
    <p:extLst>
      <p:ext uri="{BB962C8B-B14F-4D97-AF65-F5344CB8AC3E}">
        <p14:creationId xmlns:p14="http://schemas.microsoft.com/office/powerpoint/2010/main" val="2547008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520940" cy="548640"/>
          </a:xfrm>
        </p:spPr>
        <p:txBody>
          <a:bodyPr/>
          <a:lstStyle/>
          <a:p>
            <a:pPr algn="r" rtl="1"/>
            <a:r>
              <a:rPr lang="fa-IR" sz="2000" dirty="0">
                <a:solidFill>
                  <a:srgbClr val="C00000"/>
                </a:solidFill>
                <a:latin typeface="+mn-lt"/>
                <a:ea typeface="+mn-ea"/>
                <a:cs typeface="B Titr" pitchFamily="2" charset="-78"/>
              </a:rPr>
              <a:t>تنبیهات:</a:t>
            </a:r>
            <a:endParaRPr lang="en-US" sz="2000" dirty="0">
              <a:solidFill>
                <a:srgbClr val="C00000"/>
              </a:solidFill>
              <a:latin typeface="+mn-lt"/>
              <a:ea typeface="+mn-ea"/>
              <a:cs typeface="B Titr" pitchFamily="2" charset="-78"/>
            </a:endParaRPr>
          </a:p>
        </p:txBody>
      </p:sp>
      <p:sp>
        <p:nvSpPr>
          <p:cNvPr id="3" name="Content Placeholder 2"/>
          <p:cNvSpPr>
            <a:spLocks noGrp="1"/>
          </p:cNvSpPr>
          <p:nvPr>
            <p:ph idx="1"/>
          </p:nvPr>
        </p:nvSpPr>
        <p:spPr>
          <a:xfrm>
            <a:off x="683568" y="1052736"/>
            <a:ext cx="8064896" cy="4176464"/>
          </a:xfrm>
        </p:spPr>
        <p:txBody>
          <a:bodyPr>
            <a:noAutofit/>
          </a:bodyPr>
          <a:lstStyle/>
          <a:p>
            <a:pPr algn="r" rtl="1"/>
            <a:r>
              <a:rPr lang="ar-SA" sz="2000" b="0" u="sng" dirty="0">
                <a:solidFill>
                  <a:srgbClr val="0070C0"/>
                </a:solidFill>
                <a:cs typeface="B Mitra" pitchFamily="2" charset="-78"/>
              </a:rPr>
              <a:t>تنبیهاتی که با حکم کمیته انضباطی دانشگاه نسبت به دانشجویان اعمال </a:t>
            </a:r>
            <a:r>
              <a:rPr lang="fa-IR" sz="2000" b="0" u="sng" dirty="0" smtClean="0">
                <a:solidFill>
                  <a:srgbClr val="0070C0"/>
                </a:solidFill>
                <a:cs typeface="B Mitra" pitchFamily="2" charset="-78"/>
              </a:rPr>
              <a:t>می</a:t>
            </a:r>
            <a:r>
              <a:rPr lang="en-US" sz="2000" b="0" u="sng" dirty="0" smtClean="0">
                <a:solidFill>
                  <a:srgbClr val="0070C0"/>
                </a:solidFill>
                <a:cs typeface="B Mitra" pitchFamily="2" charset="-78"/>
              </a:rPr>
              <a:t> </a:t>
            </a:r>
            <a:r>
              <a:rPr lang="ar-SA" sz="2000" b="0" u="sng" dirty="0" smtClean="0">
                <a:solidFill>
                  <a:srgbClr val="0070C0"/>
                </a:solidFill>
                <a:cs typeface="B Mitra" pitchFamily="2" charset="-78"/>
              </a:rPr>
              <a:t>شود</a:t>
            </a:r>
            <a:r>
              <a:rPr lang="fa-IR" sz="2000" b="0" u="sng" dirty="0" smtClean="0">
                <a:solidFill>
                  <a:srgbClr val="0070C0"/>
                </a:solidFill>
                <a:cs typeface="B Mitra" pitchFamily="2" charset="-78"/>
              </a:rPr>
              <a:t>:</a:t>
            </a:r>
            <a:endParaRPr lang="en-US" sz="2000" b="0" u="sng" dirty="0">
              <a:solidFill>
                <a:srgbClr val="0070C0"/>
              </a:solidFill>
              <a:cs typeface="B Mitra" pitchFamily="2" charset="-78"/>
            </a:endParaRPr>
          </a:p>
          <a:p>
            <a:pPr algn="r" rtl="1">
              <a:buFont typeface="Arial" charset="0"/>
              <a:buChar char="•"/>
            </a:pPr>
            <a:r>
              <a:rPr lang="ar-SA" sz="2000" b="0" dirty="0" smtClean="0">
                <a:cs typeface="B Mitra" pitchFamily="2" charset="-78"/>
              </a:rPr>
              <a:t>احضار </a:t>
            </a:r>
            <a:r>
              <a:rPr lang="ar-SA" sz="2000" b="0" dirty="0">
                <a:cs typeface="B Mitra" pitchFamily="2" charset="-78"/>
              </a:rPr>
              <a:t>و اخطار </a:t>
            </a:r>
            <a:r>
              <a:rPr lang="ar-SA" sz="2000" b="0" dirty="0" smtClean="0">
                <a:cs typeface="B Mitra" pitchFamily="2" charset="-78"/>
              </a:rPr>
              <a:t>شفاهی</a:t>
            </a:r>
            <a:endParaRPr lang="en-US" sz="2000" b="0" dirty="0" smtClean="0">
              <a:cs typeface="B Mitra" pitchFamily="2" charset="-78"/>
            </a:endParaRPr>
          </a:p>
          <a:p>
            <a:pPr algn="r" rtl="1">
              <a:buFont typeface="Arial" charset="0"/>
              <a:buChar char="•"/>
            </a:pPr>
            <a:r>
              <a:rPr lang="ar-SA" sz="2000" b="0" dirty="0" smtClean="0">
                <a:cs typeface="B Mitra" pitchFamily="2" charset="-78"/>
              </a:rPr>
              <a:t>تذکر </a:t>
            </a:r>
            <a:r>
              <a:rPr lang="ar-SA" sz="2000" b="0" dirty="0">
                <a:cs typeface="B Mitra" pitchFamily="2" charset="-78"/>
              </a:rPr>
              <a:t>کتبی و یا اخطار </a:t>
            </a:r>
            <a:r>
              <a:rPr lang="ar-SA" sz="2000" b="0" dirty="0" smtClean="0">
                <a:cs typeface="B Mitra" pitchFamily="2" charset="-78"/>
              </a:rPr>
              <a:t>کتبی</a:t>
            </a:r>
            <a:endParaRPr lang="en-US" sz="2000" b="0" dirty="0">
              <a:cs typeface="B Mitra" pitchFamily="2" charset="-78"/>
            </a:endParaRPr>
          </a:p>
          <a:p>
            <a:pPr algn="r" rtl="1">
              <a:buFont typeface="Arial" charset="0"/>
              <a:buChar char="•"/>
            </a:pPr>
            <a:r>
              <a:rPr lang="ar-SA" sz="2000" b="0" dirty="0" smtClean="0">
                <a:cs typeface="B Mitra" pitchFamily="2" charset="-78"/>
              </a:rPr>
              <a:t>تذکر </a:t>
            </a:r>
            <a:r>
              <a:rPr lang="ar-SA" sz="2000" b="0" dirty="0">
                <a:cs typeface="B Mitra" pitchFamily="2" charset="-78"/>
              </a:rPr>
              <a:t>کتبی و یا توبیخ کتبی </a:t>
            </a:r>
            <a:endParaRPr lang="fa-IR" sz="2000" b="0" dirty="0" smtClean="0">
              <a:cs typeface="B Mitra" pitchFamily="2" charset="-78"/>
            </a:endParaRPr>
          </a:p>
          <a:p>
            <a:pPr algn="r" rtl="1">
              <a:buFont typeface="Arial" charset="0"/>
              <a:buChar char="•"/>
            </a:pPr>
            <a:r>
              <a:rPr lang="ar-SA" sz="2000" b="0" dirty="0" smtClean="0">
                <a:cs typeface="B Mitra" pitchFamily="2" charset="-78"/>
              </a:rPr>
              <a:t>دادن </a:t>
            </a:r>
            <a:r>
              <a:rPr lang="ar-SA" sz="2000" b="0" dirty="0">
                <a:cs typeface="B Mitra" pitchFamily="2" charset="-78"/>
              </a:rPr>
              <a:t>نمره 0/25 در </a:t>
            </a:r>
            <a:r>
              <a:rPr lang="ar-SA" sz="2000" b="0" dirty="0" smtClean="0">
                <a:cs typeface="B Mitra" pitchFamily="2" charset="-78"/>
              </a:rPr>
              <a:t>درس</a:t>
            </a:r>
            <a:endParaRPr lang="fa-IR" sz="2000" b="0" dirty="0" smtClean="0">
              <a:cs typeface="B Mitra" pitchFamily="2" charset="-78"/>
            </a:endParaRPr>
          </a:p>
          <a:p>
            <a:pPr algn="r" rtl="1">
              <a:buFont typeface="Arial" charset="0"/>
              <a:buChar char="•"/>
            </a:pPr>
            <a:r>
              <a:rPr lang="ar-SA" sz="2000" b="0" dirty="0" smtClean="0">
                <a:cs typeface="B Mitra" pitchFamily="2" charset="-78"/>
              </a:rPr>
              <a:t>دریافت </a:t>
            </a:r>
            <a:r>
              <a:rPr lang="ar-SA" sz="2000" b="0" dirty="0">
                <a:cs typeface="B Mitra" pitchFamily="2" charset="-78"/>
              </a:rPr>
              <a:t>خسارت از دانشجو </a:t>
            </a:r>
            <a:endParaRPr lang="fa-IR" sz="2000" b="0" dirty="0" smtClean="0">
              <a:cs typeface="B Mitra" pitchFamily="2" charset="-78"/>
            </a:endParaRPr>
          </a:p>
          <a:p>
            <a:pPr algn="r" rtl="1">
              <a:buFont typeface="Arial" charset="0"/>
              <a:buChar char="•"/>
            </a:pPr>
            <a:r>
              <a:rPr lang="ar-SA" sz="2000" b="0" dirty="0" smtClean="0">
                <a:cs typeface="B Mitra" pitchFamily="2" charset="-78"/>
              </a:rPr>
              <a:t>منع </a:t>
            </a:r>
            <a:r>
              <a:rPr lang="ar-SA" sz="2000" b="0" dirty="0">
                <a:cs typeface="B Mitra" pitchFamily="2" charset="-78"/>
              </a:rPr>
              <a:t>موقت از تحصیل </a:t>
            </a:r>
            <a:endParaRPr lang="fa-IR" sz="2000" b="0" dirty="0" smtClean="0">
              <a:cs typeface="B Mitra" pitchFamily="2" charset="-78"/>
            </a:endParaRPr>
          </a:p>
          <a:p>
            <a:pPr algn="r" rtl="1">
              <a:buFont typeface="Arial" charset="0"/>
              <a:buChar char="•"/>
            </a:pPr>
            <a:r>
              <a:rPr lang="fa-IR" sz="2000" b="0" dirty="0" smtClean="0">
                <a:cs typeface="B Mitra" pitchFamily="2" charset="-78"/>
              </a:rPr>
              <a:t>تغییر محل تحصیل دانشجو</a:t>
            </a:r>
          </a:p>
          <a:p>
            <a:pPr algn="r" rtl="1">
              <a:buFont typeface="Arial" charset="0"/>
              <a:buChar char="•"/>
            </a:pPr>
            <a:r>
              <a:rPr lang="fa-IR" sz="2000" b="0" dirty="0" smtClean="0">
                <a:cs typeface="B Mitra" pitchFamily="2" charset="-78"/>
              </a:rPr>
              <a:t>تبدیل دوره تحصیل دانشجو </a:t>
            </a:r>
          </a:p>
          <a:p>
            <a:pPr algn="r" rtl="1">
              <a:buFont typeface="Arial" charset="0"/>
              <a:buChar char="•"/>
            </a:pPr>
            <a:r>
              <a:rPr lang="fa-IR" sz="2000" b="0" dirty="0" smtClean="0">
                <a:cs typeface="B Mitra" pitchFamily="2" charset="-78"/>
              </a:rPr>
              <a:t>اخراج دانشجو از دانشگاه</a:t>
            </a:r>
            <a:endParaRPr lang="en-US" sz="2000" b="0" dirty="0">
              <a:cs typeface="B Mitra" pitchFamily="2" charset="-78"/>
            </a:endParaRPr>
          </a:p>
        </p:txBody>
      </p:sp>
      <p:pic>
        <p:nvPicPr>
          <p:cNvPr id="4" name="Picture 3" descr="E:\arm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147" y="1700808"/>
            <a:ext cx="5552456" cy="331236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1049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83568" y="1268760"/>
            <a:ext cx="7920880" cy="4104456"/>
          </a:xfrm>
        </p:spPr>
        <p:txBody>
          <a:bodyPr>
            <a:noAutofit/>
          </a:bodyPr>
          <a:lstStyle/>
          <a:p>
            <a:pPr marL="285750" indent="-285750" algn="just" rtl="1">
              <a:lnSpc>
                <a:spcPct val="150000"/>
              </a:lnSpc>
              <a:buFontTx/>
              <a:buChar char="-"/>
            </a:pPr>
            <a:r>
              <a:rPr lang="fa-IR" sz="2000" b="0" dirty="0" smtClean="0">
                <a:solidFill>
                  <a:schemeClr val="tx1"/>
                </a:solidFill>
                <a:cs typeface="B Mitra" pitchFamily="2" charset="-78"/>
              </a:rPr>
              <a:t>اگر دانشجو در ارائه آزمون مرتکب تقلب یا تخلفی شد جهت حضور در دبیرخانه شورای انضباطی در کلیه مراحل رسیدگی اعم از تفهیم تخلف، دفاع، ابلاغ حکم و ... به صورت حضوری باید مراجعه نماید.</a:t>
            </a:r>
          </a:p>
          <a:p>
            <a:pPr marL="285750" indent="-285750" algn="just" rtl="1">
              <a:lnSpc>
                <a:spcPct val="150000"/>
              </a:lnSpc>
              <a:buFontTx/>
              <a:buChar char="-"/>
            </a:pPr>
            <a:r>
              <a:rPr lang="fa-IR" sz="2000" b="0" dirty="0" smtClean="0">
                <a:solidFill>
                  <a:schemeClr val="tx1"/>
                </a:solidFill>
                <a:cs typeface="B Mitra" pitchFamily="2" charset="-78"/>
              </a:rPr>
              <a:t>دانشجو می تواند یکی از افراد معتمد خود را به دلخواه در همه جلسه های شورا به همراه داشته باشد. </a:t>
            </a:r>
          </a:p>
          <a:p>
            <a:pPr marL="285750" indent="-285750" algn="just" rtl="1">
              <a:lnSpc>
                <a:spcPct val="150000"/>
              </a:lnSpc>
              <a:buFontTx/>
              <a:buChar char="-"/>
            </a:pPr>
            <a:r>
              <a:rPr lang="fa-IR" sz="2000" b="0" dirty="0" smtClean="0">
                <a:solidFill>
                  <a:schemeClr val="tx1"/>
                </a:solidFill>
                <a:cs typeface="B Mitra" pitchFamily="2" charset="-78"/>
              </a:rPr>
              <a:t>اگر دانشجو تمایلی برای حضور در دانشگاه را نداشته باشد ضمن انصراف از حضور فیزیکی در شورای انضباطی به صورت مکتوب، ابتدا دفاعیات خود را از طریق سامانه های برخط دانشگاه و سپس نسخه ای از همان درخواست که حاوی امضاء و اثر انگشت می باشد را از طریق پست پیشتاز به آدرس دبیرخانه شورای انضباطی دانشگاه ارسال نماید.</a:t>
            </a:r>
          </a:p>
          <a:p>
            <a:pPr marL="285750" indent="-285750" algn="just" rtl="1">
              <a:lnSpc>
                <a:spcPct val="150000"/>
              </a:lnSpc>
              <a:buFontTx/>
              <a:buChar char="-"/>
            </a:pPr>
            <a:endParaRPr lang="fa-IR" sz="2000" dirty="0">
              <a:solidFill>
                <a:schemeClr val="tx1"/>
              </a:solidFill>
              <a:cs typeface="B Mitra" pitchFamily="2" charset="-78"/>
            </a:endParaRPr>
          </a:p>
          <a:p>
            <a:pPr marL="285750" indent="-285750" algn="just" rtl="1">
              <a:lnSpc>
                <a:spcPct val="150000"/>
              </a:lnSpc>
              <a:buFontTx/>
              <a:buChar char="-"/>
            </a:pPr>
            <a:endParaRPr lang="fa-IR" sz="2000" dirty="0" smtClean="0">
              <a:solidFill>
                <a:schemeClr val="tx1"/>
              </a:solidFill>
              <a:cs typeface="B Mitra" pitchFamily="2" charset="-78"/>
            </a:endParaRPr>
          </a:p>
          <a:p>
            <a:pPr marL="285750" indent="-285750" algn="just" rtl="1">
              <a:lnSpc>
                <a:spcPct val="150000"/>
              </a:lnSpc>
              <a:buFontTx/>
              <a:buChar char="-"/>
            </a:pPr>
            <a:endParaRPr lang="en-US" sz="2000" dirty="0">
              <a:solidFill>
                <a:schemeClr val="tx1"/>
              </a:solidFill>
              <a:cs typeface="B Mitra" pitchFamily="2" charset="-78"/>
            </a:endParaRPr>
          </a:p>
        </p:txBody>
      </p:sp>
      <p:sp>
        <p:nvSpPr>
          <p:cNvPr id="5" name="Rounded Rectangle 4"/>
          <p:cNvSpPr/>
          <p:nvPr/>
        </p:nvSpPr>
        <p:spPr>
          <a:xfrm>
            <a:off x="4283968" y="332656"/>
            <a:ext cx="4248472" cy="792088"/>
          </a:xfrm>
          <a:prstGeom prst="roundRect">
            <a:avLst/>
          </a:prstGeom>
        </p:spPr>
        <p:style>
          <a:lnRef idx="1">
            <a:schemeClr val="dk1"/>
          </a:lnRef>
          <a:fillRef idx="1002">
            <a:schemeClr val="lt2"/>
          </a:fillRef>
          <a:effectRef idx="1">
            <a:schemeClr val="dk1"/>
          </a:effectRef>
          <a:fontRef idx="minor">
            <a:schemeClr val="dk1"/>
          </a:fontRef>
        </p:style>
        <p:txBody>
          <a:bodyPr rtlCol="0" anchor="ctr"/>
          <a:lstStyle/>
          <a:p>
            <a:pPr algn="ctr" rtl="1"/>
            <a:r>
              <a:rPr lang="fa-IR" sz="2000" dirty="0">
                <a:solidFill>
                  <a:srgbClr val="C00000"/>
                </a:solidFill>
                <a:cs typeface="B Titr" pitchFamily="2" charset="-78"/>
              </a:rPr>
              <a:t>نحوه شرکت در جلسه کمیته </a:t>
            </a:r>
            <a:r>
              <a:rPr lang="fa-IR" sz="2000" dirty="0" smtClean="0">
                <a:solidFill>
                  <a:srgbClr val="C00000"/>
                </a:solidFill>
                <a:cs typeface="B Titr" pitchFamily="2" charset="-78"/>
              </a:rPr>
              <a:t>انضباطی بدوی</a:t>
            </a:r>
            <a:endParaRPr lang="en-US" sz="2000" dirty="0">
              <a:solidFill>
                <a:srgbClr val="C00000"/>
              </a:solidFill>
              <a:cs typeface="B Titr" pitchFamily="2" charset="-78"/>
            </a:endParaRPr>
          </a:p>
        </p:txBody>
      </p:sp>
      <p:pic>
        <p:nvPicPr>
          <p:cNvPr id="6" name="Picture 5" descr="E:\arm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18015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499992" y="980728"/>
            <a:ext cx="4392488" cy="4104456"/>
          </a:xfrm>
        </p:spPr>
        <p:txBody>
          <a:bodyPr>
            <a:noAutofit/>
          </a:bodyPr>
          <a:lstStyle/>
          <a:p>
            <a:pPr algn="just" rtl="1"/>
            <a:r>
              <a:rPr lang="fa-IR" sz="2000" b="0" dirty="0" smtClean="0">
                <a:cs typeface="B Mitra" pitchFamily="2" charset="-78"/>
              </a:rPr>
              <a:t>       </a:t>
            </a:r>
            <a:r>
              <a:rPr lang="fa-IR" sz="2000" b="0" u="sng" dirty="0" smtClean="0">
                <a:solidFill>
                  <a:srgbClr val="0070C0"/>
                </a:solidFill>
                <a:cs typeface="B Mitra" pitchFamily="2" charset="-78"/>
              </a:rPr>
              <a:t>کلیه احکام صادره از شورای بدوی قابل تجدید نظرخواهی در شورای تجدید نظر دانشگاه می باشند.</a:t>
            </a:r>
          </a:p>
          <a:p>
            <a:pPr algn="just" rtl="1">
              <a:buFontTx/>
              <a:buChar char="-"/>
            </a:pPr>
            <a:r>
              <a:rPr lang="fa-IR" sz="2000" b="0" dirty="0" smtClean="0">
                <a:cs typeface="B Mitra" pitchFamily="2" charset="-78"/>
              </a:rPr>
              <a:t>مهلت اعتراض دانشجو به رأی شورای بدوی، ظرف 10 روز از تاریخ ابلاغ حکم شورای بدوی است.</a:t>
            </a:r>
          </a:p>
          <a:p>
            <a:pPr algn="just" rtl="1">
              <a:buFontTx/>
              <a:buChar char="-"/>
            </a:pPr>
            <a:r>
              <a:rPr lang="fa-IR" sz="2000" b="0" dirty="0" smtClean="0">
                <a:cs typeface="B Mitra" pitchFamily="2" charset="-78"/>
              </a:rPr>
              <a:t>دانشجو در صورت اعتراض باید درخواست مکتوب خود جهت تجدید نظر نسبت به حکم بدوی به انضمام لایحه دفاعیه و مستندات تجدید نظر خواهی را شخصا به دبیرخانه انضباطی دانشگاه ارائه دهد.</a:t>
            </a:r>
          </a:p>
          <a:p>
            <a:pPr algn="just" rtl="1">
              <a:buFontTx/>
              <a:buChar char="-"/>
            </a:pPr>
            <a:r>
              <a:rPr lang="fa-IR" sz="2000" b="0" dirty="0" smtClean="0">
                <a:cs typeface="B Mitra" pitchFamily="2" charset="-78"/>
              </a:rPr>
              <a:t>در صورت ضرورت، به تشخیص دبیر یا رئیس شورای تجدید نظر، دانشجو می تواند جهت دفاع حضوری در جلسه حاضر شود یا نماینده خود را به این جلسه معرفی نماید.</a:t>
            </a:r>
            <a:endParaRPr lang="en-US" sz="2000" b="0" dirty="0">
              <a:cs typeface="B Mitra" pitchFamily="2" charset="-78"/>
            </a:endParaRPr>
          </a:p>
        </p:txBody>
      </p:sp>
      <p:pic>
        <p:nvPicPr>
          <p:cNvPr id="10" name="Content Placeholder 9"/>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02820" y="908720"/>
            <a:ext cx="3860300" cy="3960440"/>
          </a:xfrm>
        </p:spPr>
      </p:pic>
      <p:sp>
        <p:nvSpPr>
          <p:cNvPr id="4" name="Title 3"/>
          <p:cNvSpPr>
            <a:spLocks noGrp="1"/>
          </p:cNvSpPr>
          <p:nvPr>
            <p:ph type="title"/>
          </p:nvPr>
        </p:nvSpPr>
        <p:spPr>
          <a:xfrm>
            <a:off x="4644008" y="404664"/>
            <a:ext cx="3699892" cy="548640"/>
          </a:xfrm>
          <a:prstGeom prst="roundRect">
            <a:avLst/>
          </a:prstGeom>
        </p:spPr>
        <p:style>
          <a:lnRef idx="1">
            <a:schemeClr val="dk1"/>
          </a:lnRef>
          <a:fillRef idx="1002">
            <a:schemeClr val="lt2"/>
          </a:fillRef>
          <a:effectRef idx="1">
            <a:schemeClr val="dk1"/>
          </a:effectRef>
          <a:fontRef idx="minor">
            <a:schemeClr val="dk1"/>
          </a:fontRef>
        </p:style>
        <p:txBody>
          <a:bodyPr rtlCol="0" anchor="ctr"/>
          <a:lstStyle/>
          <a:p>
            <a:pPr algn="r" rtl="1"/>
            <a:r>
              <a:rPr lang="fa-IR" sz="2000" dirty="0" smtClean="0">
                <a:solidFill>
                  <a:srgbClr val="C00000"/>
                </a:solidFill>
                <a:cs typeface="B Titr" pitchFamily="2" charset="-78"/>
              </a:rPr>
              <a:t>رسیدگی پرونده در شورای تجدید نظر</a:t>
            </a:r>
            <a:endParaRPr lang="en-US" sz="2000" dirty="0">
              <a:solidFill>
                <a:srgbClr val="C00000"/>
              </a:solidFill>
              <a:cs typeface="B Titr" pitchFamily="2" charset="-78"/>
            </a:endParaRPr>
          </a:p>
        </p:txBody>
      </p:sp>
      <p:pic>
        <p:nvPicPr>
          <p:cNvPr id="6" name="Picture 5" descr="E:\arm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598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196752"/>
            <a:ext cx="7444308" cy="3579849"/>
          </a:xfrm>
        </p:spPr>
        <p:txBody>
          <a:bodyPr>
            <a:normAutofit/>
          </a:bodyPr>
          <a:lstStyle/>
          <a:p>
            <a:pPr algn="r" rtl="1"/>
            <a:r>
              <a:rPr lang="fa-IR" sz="2000" b="0" u="sng" dirty="0">
                <a:solidFill>
                  <a:srgbClr val="0070C0"/>
                </a:solidFill>
                <a:cs typeface="B Mitra" pitchFamily="2" charset="-78"/>
              </a:rPr>
              <a:t>احکام صادر شده توسط شورای تجدید نظر قابل اعتراض در شورای مرکزی می باشند</a:t>
            </a:r>
          </a:p>
          <a:p>
            <a:pPr algn="just" rtl="1">
              <a:lnSpc>
                <a:spcPct val="150000"/>
              </a:lnSpc>
              <a:buFontTx/>
              <a:buChar char="-"/>
            </a:pPr>
            <a:r>
              <a:rPr lang="fa-IR" sz="2000" b="0" dirty="0" smtClean="0">
                <a:cs typeface="B Mitra" pitchFamily="2" charset="-78"/>
              </a:rPr>
              <a:t>مهلت اعتراض دانشجو ظرف 10 روز از تاریخ ابلاغ حکم شورای تجدید نظر است.</a:t>
            </a:r>
          </a:p>
          <a:p>
            <a:pPr algn="just" rtl="1">
              <a:lnSpc>
                <a:spcPct val="150000"/>
              </a:lnSpc>
              <a:buFontTx/>
              <a:buChar char="-"/>
            </a:pPr>
            <a:r>
              <a:rPr lang="fa-IR" sz="2000" b="0" dirty="0" smtClean="0">
                <a:cs typeface="B Mitra" pitchFamily="2" charset="-78"/>
              </a:rPr>
              <a:t>دانشجو باید درخواست مکتوب خود را جهت اعتراض به حکم صادره از شورای تجدید نظر (منضم به لایحه دفاعیه و تصویر احکام بدوی و تجدید نظر دانشگاه) را شخصا به دبیرخانه شورای انضباطی دانشگاه یا مرکزی در سازمان امور دانشجویان در تهران ارائه دهند.</a:t>
            </a:r>
          </a:p>
          <a:p>
            <a:pPr algn="just" rtl="1">
              <a:lnSpc>
                <a:spcPct val="150000"/>
              </a:lnSpc>
              <a:buFontTx/>
              <a:buChar char="-"/>
            </a:pPr>
            <a:r>
              <a:rPr lang="fa-IR" sz="2000" b="0" dirty="0" smtClean="0">
                <a:cs typeface="B Mitra" pitchFamily="2" charset="-78"/>
              </a:rPr>
              <a:t>شورای مرکزی باید ظرف یک ماه پس از دریافت اعتراض یا ارجاع پرونده، رسیدگی و اتخاذ تصمیم نماید.</a:t>
            </a:r>
            <a:endParaRPr lang="en-US" sz="2000" b="0" dirty="0">
              <a:cs typeface="B Mitra" pitchFamily="2" charset="-78"/>
            </a:endParaRPr>
          </a:p>
        </p:txBody>
      </p:sp>
      <p:sp>
        <p:nvSpPr>
          <p:cNvPr id="4" name="Title 3"/>
          <p:cNvSpPr>
            <a:spLocks noGrp="1"/>
          </p:cNvSpPr>
          <p:nvPr>
            <p:ph type="title"/>
          </p:nvPr>
        </p:nvSpPr>
        <p:spPr>
          <a:xfrm>
            <a:off x="4716016" y="332656"/>
            <a:ext cx="3627884" cy="548640"/>
          </a:xfrm>
          <a:prstGeom prst="roundRect">
            <a:avLst/>
          </a:prstGeom>
        </p:spPr>
        <p:style>
          <a:lnRef idx="1">
            <a:schemeClr val="dk1"/>
          </a:lnRef>
          <a:fillRef idx="1002">
            <a:schemeClr val="lt2"/>
          </a:fillRef>
          <a:effectRef idx="1">
            <a:schemeClr val="dk1"/>
          </a:effectRef>
          <a:fontRef idx="minor">
            <a:schemeClr val="dk1"/>
          </a:fontRef>
        </p:style>
        <p:txBody>
          <a:bodyPr rtlCol="0" anchor="ctr"/>
          <a:lstStyle/>
          <a:p>
            <a:pPr algn="r" rtl="1"/>
            <a:r>
              <a:rPr lang="fa-IR" sz="2000" dirty="0" smtClean="0">
                <a:solidFill>
                  <a:srgbClr val="C00000"/>
                </a:solidFill>
                <a:cs typeface="B Titr" pitchFamily="2" charset="-78"/>
              </a:rPr>
              <a:t>رسیدگی پرونده در شورای مرکزی</a:t>
            </a:r>
            <a:endParaRPr lang="en-US" sz="2000" dirty="0">
              <a:solidFill>
                <a:srgbClr val="C00000"/>
              </a:solidFill>
              <a:cs typeface="B Titr" pitchFamily="2" charset="-78"/>
            </a:endParaRPr>
          </a:p>
        </p:txBody>
      </p:sp>
      <p:pic>
        <p:nvPicPr>
          <p:cNvPr id="8" name="Picture 7" descr="E:\arm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51499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79512" y="5195159"/>
            <a:ext cx="3257825" cy="876688"/>
          </a:xfrm>
        </p:spPr>
        <p:txBody>
          <a:bodyPr>
            <a:normAutofit fontScale="85000" lnSpcReduction="10000"/>
          </a:bodyPr>
          <a:lstStyle/>
          <a:p>
            <a:pPr algn="ctr"/>
            <a:r>
              <a:rPr lang="fa-IR" dirty="0" smtClean="0">
                <a:cs typeface="B Yas" pitchFamily="2" charset="-78"/>
              </a:rPr>
              <a:t>     </a:t>
            </a:r>
            <a:r>
              <a:rPr lang="fa-IR" sz="2400" dirty="0" smtClean="0">
                <a:cs typeface="B Yas" pitchFamily="2" charset="-78"/>
              </a:rPr>
              <a:t>دبیرخانه شورای انضباطی دانشجویان  </a:t>
            </a:r>
          </a:p>
          <a:p>
            <a:pPr algn="ctr" rtl="1"/>
            <a:r>
              <a:rPr lang="fa-IR" sz="2400" dirty="0" smtClean="0">
                <a:cs typeface="B Yas" pitchFamily="2" charset="-78"/>
              </a:rPr>
              <a:t> دانشگاه صنعتی همدان</a:t>
            </a:r>
            <a:endParaRPr lang="en-US" sz="2400" dirty="0">
              <a:cs typeface="B Yas" pitchFamily="2" charset="-78"/>
            </a:endParaRPr>
          </a:p>
        </p:txBody>
      </p:sp>
      <p:pic>
        <p:nvPicPr>
          <p:cNvPr id="5" name="Picture 4" descr="E:\arm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7" name="Rounded Rectangle 6"/>
          <p:cNvSpPr/>
          <p:nvPr/>
        </p:nvSpPr>
        <p:spPr>
          <a:xfrm>
            <a:off x="1189061" y="980728"/>
            <a:ext cx="6768752" cy="3600400"/>
          </a:xfrm>
          <a:prstGeom prst="roundRect">
            <a:avLst/>
          </a:prstGeom>
          <a:solidFill>
            <a:schemeClr val="accent2">
              <a:lumMod val="40000"/>
              <a:lumOff val="60000"/>
            </a:schemeClr>
          </a:solidFill>
          <a:ln w="38100">
            <a:solidFill>
              <a:schemeClr val="accent1">
                <a:lumMod val="7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just" rtl="1"/>
            <a:r>
              <a:rPr lang="fa-IR" sz="2800" dirty="0" smtClean="0">
                <a:cs typeface="B Mitra" pitchFamily="2" charset="-78"/>
              </a:rPr>
              <a:t>انتظار </a:t>
            </a:r>
            <a:r>
              <a:rPr lang="fa-IR" sz="2800" dirty="0">
                <a:cs typeface="B Mitra" pitchFamily="2" charset="-78"/>
              </a:rPr>
              <a:t>می رود دانشجویان عزیز که قشر برگزیده جوانان متعهد و مسلمان این </a:t>
            </a:r>
            <a:r>
              <a:rPr lang="fa-IR" sz="2800" dirty="0" smtClean="0">
                <a:cs typeface="B Mitra" pitchFamily="2" charset="-78"/>
              </a:rPr>
              <a:t>مرز و </a:t>
            </a:r>
            <a:r>
              <a:rPr lang="fa-IR" sz="2800" dirty="0">
                <a:cs typeface="B Mitra" pitchFamily="2" charset="-78"/>
              </a:rPr>
              <a:t>بوم بوده و یکی از وجوه تمایزشان نسبت به سایرین، سلامت اخلاقی ایشان است با آگاهی نسبت به حقوق و وظایف خود و درک عمیقی که از شأن و منزلت والای خود و محیط دانشگاه دارند دیگر دوستان خود را نیز به این مهم و حفظ محیط سالم علمی و در عین حال صمیمی دانشگاه فرا خوانند</a:t>
            </a:r>
            <a:r>
              <a:rPr lang="fa-IR" dirty="0">
                <a:cs typeface="B Mitra" pitchFamily="2" charset="-78"/>
              </a:rPr>
              <a:t>.</a:t>
            </a:r>
            <a:endParaRPr lang="en-US" dirty="0"/>
          </a:p>
        </p:txBody>
      </p:sp>
      <p:sp>
        <p:nvSpPr>
          <p:cNvPr id="8" name="Rounded Rectangle 7"/>
          <p:cNvSpPr/>
          <p:nvPr/>
        </p:nvSpPr>
        <p:spPr>
          <a:xfrm>
            <a:off x="6588224" y="254097"/>
            <a:ext cx="1728192" cy="576064"/>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fa-IR" sz="2400" b="1" dirty="0">
                <a:solidFill>
                  <a:srgbClr val="C00000"/>
                </a:solidFill>
                <a:cs typeface="B Titr" pitchFamily="2" charset="-78"/>
              </a:rPr>
              <a:t>سخن آخر...</a:t>
            </a:r>
          </a:p>
        </p:txBody>
      </p:sp>
    </p:spTree>
    <p:extLst>
      <p:ext uri="{BB962C8B-B14F-4D97-AF65-F5344CB8AC3E}">
        <p14:creationId xmlns:p14="http://schemas.microsoft.com/office/powerpoint/2010/main" val="914885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2000" dirty="0">
                <a:solidFill>
                  <a:srgbClr val="C00000"/>
                </a:solidFill>
                <a:latin typeface="+mn-lt"/>
                <a:ea typeface="+mn-ea"/>
                <a:cs typeface="B Titr" pitchFamily="2" charset="-78"/>
              </a:rPr>
              <a:t>عناوین</a:t>
            </a:r>
            <a:r>
              <a:rPr lang="fa-IR" dirty="0" smtClean="0"/>
              <a:t> </a:t>
            </a:r>
            <a:endParaRPr lang="fa-IR" dirty="0"/>
          </a:p>
        </p:txBody>
      </p:sp>
      <p:sp>
        <p:nvSpPr>
          <p:cNvPr id="3" name="Content Placeholder 2"/>
          <p:cNvSpPr>
            <a:spLocks noGrp="1"/>
          </p:cNvSpPr>
          <p:nvPr>
            <p:ph idx="1"/>
          </p:nvPr>
        </p:nvSpPr>
        <p:spPr>
          <a:xfrm>
            <a:off x="827584" y="1124744"/>
            <a:ext cx="7520940" cy="3579849"/>
          </a:xfrm>
        </p:spPr>
        <p:txBody>
          <a:bodyPr>
            <a:normAutofit lnSpcReduction="10000"/>
          </a:bodyPr>
          <a:lstStyle/>
          <a:p>
            <a:pPr marL="0" indent="0" algn="r" rtl="1"/>
            <a:r>
              <a:rPr lang="fa-IR" sz="2000" dirty="0" smtClean="0">
                <a:cs typeface="B Mitra" pitchFamily="2" charset="-78"/>
              </a:rPr>
              <a:t>-     معرفی شوراهای انضباطی </a:t>
            </a:r>
          </a:p>
          <a:p>
            <a:pPr algn="r" rtl="1">
              <a:buFontTx/>
              <a:buChar char="-"/>
            </a:pPr>
            <a:r>
              <a:rPr lang="fa-IR" sz="2000" dirty="0" smtClean="0">
                <a:cs typeface="B Mitra" pitchFamily="2" charset="-78"/>
              </a:rPr>
              <a:t>موارد مهم جهت شرکت در امتحانات </a:t>
            </a:r>
          </a:p>
          <a:p>
            <a:pPr algn="r" rtl="1">
              <a:buFontTx/>
              <a:buChar char="-"/>
            </a:pPr>
            <a:r>
              <a:rPr lang="fa-IR" sz="2000" dirty="0" smtClean="0">
                <a:cs typeface="B Mitra" pitchFamily="2" charset="-78"/>
              </a:rPr>
              <a:t>مصادیق تخلف و تقلب</a:t>
            </a:r>
          </a:p>
          <a:p>
            <a:pPr algn="r" rtl="1">
              <a:buFontTx/>
              <a:buChar char="-"/>
            </a:pPr>
            <a:r>
              <a:rPr lang="fa-IR" sz="2000" dirty="0" smtClean="0">
                <a:cs typeface="B Mitra" pitchFamily="2" charset="-78"/>
              </a:rPr>
              <a:t>نحوه ورود به تخلفات</a:t>
            </a:r>
          </a:p>
          <a:p>
            <a:pPr algn="r" rtl="1">
              <a:buFontTx/>
              <a:buChar char="-"/>
            </a:pPr>
            <a:r>
              <a:rPr lang="fa-IR" sz="2000" dirty="0" smtClean="0">
                <a:cs typeface="B Mitra" pitchFamily="2" charset="-78"/>
              </a:rPr>
              <a:t>تنبیهات</a:t>
            </a:r>
          </a:p>
          <a:p>
            <a:pPr algn="r" rtl="1">
              <a:buFontTx/>
              <a:buChar char="-"/>
            </a:pPr>
            <a:r>
              <a:rPr lang="fa-IR" sz="2000" dirty="0" smtClean="0">
                <a:cs typeface="B Mitra" pitchFamily="2" charset="-78"/>
              </a:rPr>
              <a:t>نحوه شرکت در جلسه کمیته انضباطی بدوی</a:t>
            </a:r>
          </a:p>
          <a:p>
            <a:pPr algn="r" rtl="1">
              <a:buFontTx/>
              <a:buChar char="-"/>
            </a:pPr>
            <a:r>
              <a:rPr lang="fa-IR" sz="2000" dirty="0" smtClean="0">
                <a:cs typeface="B Mitra" pitchFamily="2" charset="-78"/>
              </a:rPr>
              <a:t>رسیدگی به پرونده در شورای تجدید نظر</a:t>
            </a:r>
          </a:p>
          <a:p>
            <a:pPr algn="r" rtl="1">
              <a:buFontTx/>
              <a:buChar char="-"/>
            </a:pPr>
            <a:r>
              <a:rPr lang="fa-IR" sz="2000" dirty="0">
                <a:cs typeface="B Mitra" pitchFamily="2" charset="-78"/>
              </a:rPr>
              <a:t>رسیدگی به پرونده در شورای </a:t>
            </a:r>
            <a:r>
              <a:rPr lang="fa-IR" sz="2000" dirty="0" smtClean="0">
                <a:cs typeface="B Mitra" pitchFamily="2" charset="-78"/>
              </a:rPr>
              <a:t>مرکزی</a:t>
            </a:r>
          </a:p>
          <a:p>
            <a:pPr algn="r" rtl="1">
              <a:buFontTx/>
              <a:buChar char="-"/>
            </a:pPr>
            <a:r>
              <a:rPr lang="fa-IR" sz="2000" dirty="0" smtClean="0">
                <a:cs typeface="B Mitra" pitchFamily="2" charset="-78"/>
              </a:rPr>
              <a:t>سخن آخر</a:t>
            </a:r>
            <a:endParaRPr lang="fa-IR" sz="2000" dirty="0">
              <a:cs typeface="B Mitra" pitchFamily="2" charset="-78"/>
            </a:endParaRPr>
          </a:p>
          <a:p>
            <a:pPr algn="r" rtl="1">
              <a:buFontTx/>
              <a:buChar char="-"/>
            </a:pPr>
            <a:endParaRPr lang="fa-IR" dirty="0" smtClean="0"/>
          </a:p>
          <a:p>
            <a:pPr algn="r" rtl="1">
              <a:buFontTx/>
              <a:buChar char="-"/>
            </a:pPr>
            <a:endParaRPr lang="fa-IR" dirty="0"/>
          </a:p>
        </p:txBody>
      </p:sp>
      <p:pic>
        <p:nvPicPr>
          <p:cNvPr id="4" name="Picture 3" descr="E:\arm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262656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764704"/>
            <a:ext cx="7520940" cy="548640"/>
          </a:xfrm>
        </p:spPr>
        <p:txBody>
          <a:bodyPr/>
          <a:lstStyle/>
          <a:p>
            <a:pPr algn="r"/>
            <a:r>
              <a:rPr lang="fa-IR" sz="2000" dirty="0">
                <a:solidFill>
                  <a:srgbClr val="C00000"/>
                </a:solidFill>
                <a:latin typeface="+mn-lt"/>
                <a:ea typeface="+mn-ea"/>
                <a:cs typeface="B Titr" pitchFamily="2" charset="-78"/>
              </a:rPr>
              <a:t>معرفی شوراهای انضباطی</a:t>
            </a:r>
            <a:r>
              <a:rPr lang="fa-IR" dirty="0" smtClean="0"/>
              <a:t> </a:t>
            </a:r>
            <a:endParaRPr lang="fa-IR" dirty="0"/>
          </a:p>
        </p:txBody>
      </p:sp>
      <p:sp>
        <p:nvSpPr>
          <p:cNvPr id="3" name="Content Placeholder 2"/>
          <p:cNvSpPr>
            <a:spLocks noGrp="1"/>
          </p:cNvSpPr>
          <p:nvPr>
            <p:ph idx="1"/>
          </p:nvPr>
        </p:nvSpPr>
        <p:spPr>
          <a:xfrm>
            <a:off x="539552" y="1556792"/>
            <a:ext cx="7520940" cy="3579849"/>
          </a:xfrm>
        </p:spPr>
        <p:txBody>
          <a:bodyPr/>
          <a:lstStyle/>
          <a:p>
            <a:pPr algn="just" rtl="1"/>
            <a:r>
              <a:rPr lang="fa-IR" sz="2000" dirty="0">
                <a:cs typeface="B Mitra" pitchFamily="2" charset="-78"/>
              </a:rPr>
              <a:t>شورای حل اختلاف دانشجویان </a:t>
            </a:r>
          </a:p>
          <a:p>
            <a:pPr algn="just" rtl="1"/>
            <a:r>
              <a:rPr lang="fa-IR" sz="2000" dirty="0">
                <a:cs typeface="B Mitra" pitchFamily="2" charset="-78"/>
              </a:rPr>
              <a:t>شورای انضباطی بدوی </a:t>
            </a:r>
          </a:p>
          <a:p>
            <a:pPr algn="just" rtl="1"/>
            <a:r>
              <a:rPr lang="fa-IR" sz="2000" dirty="0">
                <a:cs typeface="B Mitra" pitchFamily="2" charset="-78"/>
              </a:rPr>
              <a:t>شورای انضباطی تجدید نظر </a:t>
            </a:r>
          </a:p>
          <a:p>
            <a:pPr algn="just" rtl="1"/>
            <a:r>
              <a:rPr lang="fa-IR" sz="2000" dirty="0">
                <a:cs typeface="B Mitra" pitchFamily="2" charset="-78"/>
              </a:rPr>
              <a:t>شورای انضباطی مرکزی </a:t>
            </a:r>
          </a:p>
          <a:p>
            <a:pPr algn="just" rtl="1"/>
            <a:endParaRPr lang="fa-IR" dirty="0"/>
          </a:p>
          <a:p>
            <a:pPr algn="just" rtl="1"/>
            <a:endParaRPr lang="fa-IR" dirty="0" smtClean="0"/>
          </a:p>
        </p:txBody>
      </p:sp>
      <p:pic>
        <p:nvPicPr>
          <p:cNvPr id="4" name="Picture 3" descr="E:\arm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5" name="Picture 3" descr="C:\Users\HUT\Desktop\عکس.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147" y="1268760"/>
            <a:ext cx="4229010" cy="2952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8887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27584" y="620688"/>
            <a:ext cx="7520940" cy="548640"/>
          </a:xfrm>
        </p:spPr>
        <p:txBody>
          <a:bodyPr/>
          <a:lstStyle/>
          <a:p>
            <a:pPr algn="r"/>
            <a:r>
              <a:rPr lang="fa-IR" sz="2000" dirty="0">
                <a:solidFill>
                  <a:srgbClr val="C00000"/>
                </a:solidFill>
                <a:latin typeface="+mn-lt"/>
                <a:ea typeface="+mn-ea"/>
                <a:cs typeface="B Titr" pitchFamily="2" charset="-78"/>
              </a:rPr>
              <a:t>شورای حل اختلاف دانشجویان </a:t>
            </a:r>
            <a:r>
              <a:rPr lang="fa-IR" dirty="0"/>
              <a:t/>
            </a:r>
            <a:br>
              <a:rPr lang="fa-IR" dirty="0"/>
            </a:br>
            <a:endParaRPr lang="en-US" dirty="0"/>
          </a:p>
        </p:txBody>
      </p:sp>
      <p:sp>
        <p:nvSpPr>
          <p:cNvPr id="3" name="Content Placeholder 2"/>
          <p:cNvSpPr>
            <a:spLocks noGrp="1"/>
          </p:cNvSpPr>
          <p:nvPr>
            <p:ph idx="1"/>
          </p:nvPr>
        </p:nvSpPr>
        <p:spPr>
          <a:xfrm>
            <a:off x="251520" y="1052736"/>
            <a:ext cx="8568952" cy="3888432"/>
          </a:xfrm>
        </p:spPr>
        <p:txBody>
          <a:bodyPr>
            <a:noAutofit/>
          </a:bodyPr>
          <a:lstStyle/>
          <a:p>
            <a:pPr algn="r" rtl="1"/>
            <a:r>
              <a:rPr lang="fa-IR" sz="2000" b="0" dirty="0">
                <a:solidFill>
                  <a:srgbClr val="0070C0"/>
                </a:solidFill>
                <a:cs typeface="B Mitra" pitchFamily="2" charset="-78"/>
              </a:rPr>
              <a:t>ترکیب اعضای شورای </a:t>
            </a:r>
            <a:r>
              <a:rPr lang="fa-IR" sz="2000" b="0" dirty="0" smtClean="0">
                <a:solidFill>
                  <a:srgbClr val="0070C0"/>
                </a:solidFill>
                <a:cs typeface="B Mitra" pitchFamily="2" charset="-78"/>
              </a:rPr>
              <a:t>حل اختلاف دانشگاه</a:t>
            </a:r>
            <a:r>
              <a:rPr lang="fa-IR" sz="2000" b="0" dirty="0">
                <a:solidFill>
                  <a:srgbClr val="0070C0"/>
                </a:solidFill>
                <a:cs typeface="B Mitra" pitchFamily="2" charset="-78"/>
              </a:rPr>
              <a:t>:</a:t>
            </a:r>
          </a:p>
          <a:p>
            <a:pPr algn="just" rtl="1"/>
            <a:r>
              <a:rPr lang="fa-IR" sz="2000" b="0" dirty="0" smtClean="0">
                <a:cs typeface="B Mitra" pitchFamily="2" charset="-78"/>
              </a:rPr>
              <a:t>- دبیر شورای بدوی</a:t>
            </a:r>
          </a:p>
          <a:p>
            <a:pPr algn="just" rtl="1"/>
            <a:r>
              <a:rPr lang="fa-IR" sz="2000" b="0" dirty="0" smtClean="0">
                <a:cs typeface="B Mitra" pitchFamily="2" charset="-78"/>
              </a:rPr>
              <a:t>-  مسئول مرکز مشاوره </a:t>
            </a:r>
          </a:p>
          <a:p>
            <a:pPr marL="0" indent="0" algn="just" rtl="1"/>
            <a:r>
              <a:rPr lang="fa-IR" sz="2000" b="0" dirty="0" smtClean="0">
                <a:cs typeface="B Mitra" pitchFamily="2" charset="-78"/>
              </a:rPr>
              <a:t>- نماینده دفتر نهاد نمایندگی مقام معظم رهبری در دانشگاه</a:t>
            </a:r>
          </a:p>
          <a:p>
            <a:pPr marL="0" indent="0" algn="just" rtl="1"/>
            <a:r>
              <a:rPr lang="fa-IR" sz="2000" b="0" dirty="0" smtClean="0">
                <a:solidFill>
                  <a:srgbClr val="0070C0"/>
                </a:solidFill>
                <a:cs typeface="B Mitra" pitchFamily="2" charset="-78"/>
              </a:rPr>
              <a:t>اهداف </a:t>
            </a:r>
            <a:r>
              <a:rPr lang="fa-IR" sz="2000" b="0" dirty="0">
                <a:solidFill>
                  <a:srgbClr val="0070C0"/>
                </a:solidFill>
                <a:cs typeface="B Mitra" pitchFamily="2" charset="-78"/>
              </a:rPr>
              <a:t>شوراي حل اختلاف و ارشاد دانشجویی:</a:t>
            </a:r>
          </a:p>
          <a:p>
            <a:pPr algn="just" rtl="1"/>
            <a:r>
              <a:rPr lang="fa-IR" sz="2000" b="0" dirty="0" smtClean="0">
                <a:cs typeface="B Mitra" pitchFamily="2" charset="-78"/>
              </a:rPr>
              <a:t>1-بررسی مقدماتی </a:t>
            </a:r>
            <a:r>
              <a:rPr lang="fa-IR" sz="2000" b="0" dirty="0">
                <a:cs typeface="B Mitra" pitchFamily="2" charset="-78"/>
              </a:rPr>
              <a:t>و تلاش برای حل مشکل یا اختلاف بين دانشجویان در داخل و خارج از دانشگاه </a:t>
            </a:r>
            <a:endParaRPr lang="fa-IR" sz="2000" b="0" dirty="0" smtClean="0">
              <a:cs typeface="B Mitra" pitchFamily="2" charset="-78"/>
            </a:endParaRPr>
          </a:p>
          <a:p>
            <a:pPr algn="just" rtl="1"/>
            <a:r>
              <a:rPr lang="fa-IR" sz="2000" b="0" dirty="0" smtClean="0">
                <a:cs typeface="B Mitra" pitchFamily="2" charset="-78"/>
              </a:rPr>
              <a:t>2- ایجاد </a:t>
            </a:r>
            <a:r>
              <a:rPr lang="fa-IR" sz="2000" b="0" dirty="0">
                <a:cs typeface="B Mitra" pitchFamily="2" charset="-78"/>
              </a:rPr>
              <a:t>صلح و سازش در خصوص پرونده ها </a:t>
            </a:r>
            <a:endParaRPr lang="fa-IR" sz="2000" b="0" dirty="0" smtClean="0">
              <a:cs typeface="B Mitra" pitchFamily="2" charset="-78"/>
            </a:endParaRPr>
          </a:p>
          <a:p>
            <a:pPr algn="just" rtl="1"/>
            <a:r>
              <a:rPr lang="fa-IR" sz="2000" b="0" dirty="0" smtClean="0">
                <a:cs typeface="B Mitra" pitchFamily="2" charset="-78"/>
              </a:rPr>
              <a:t>3-حل و فصل مسائل از </a:t>
            </a:r>
            <a:r>
              <a:rPr lang="fa-IR" sz="2000" b="0" dirty="0">
                <a:cs typeface="B Mitra" pitchFamily="2" charset="-78"/>
              </a:rPr>
              <a:t>بعد </a:t>
            </a:r>
            <a:r>
              <a:rPr lang="fa-IR" sz="2000" b="0" dirty="0" smtClean="0">
                <a:cs typeface="B Mitra" pitchFamily="2" charset="-78"/>
              </a:rPr>
              <a:t>ارشادی</a:t>
            </a:r>
          </a:p>
          <a:p>
            <a:pPr algn="just" rtl="1"/>
            <a:r>
              <a:rPr lang="fa-IR" sz="2000" b="0" dirty="0" smtClean="0">
                <a:cs typeface="B Mitra" pitchFamily="2" charset="-78"/>
              </a:rPr>
              <a:t>4-کاهش حجم پرونده ها و عدم صدور احکام انضباطی برای تسهیل امور دانشجویان </a:t>
            </a:r>
          </a:p>
          <a:p>
            <a:pPr algn="just" rtl="1"/>
            <a:r>
              <a:rPr lang="fa-IR" sz="2000" b="0" dirty="0" smtClean="0">
                <a:cs typeface="B Mitra" pitchFamily="2" charset="-78"/>
              </a:rPr>
              <a:t> </a:t>
            </a:r>
            <a:endParaRPr lang="en-US" sz="2000" b="0" dirty="0">
              <a:cs typeface="B Mitra" pitchFamily="2" charset="-78"/>
            </a:endParaRPr>
          </a:p>
        </p:txBody>
      </p:sp>
      <p:pic>
        <p:nvPicPr>
          <p:cNvPr id="4" name="Picture 3" descr="E:\arm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21484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71600" y="764704"/>
            <a:ext cx="7520940" cy="548640"/>
          </a:xfrm>
        </p:spPr>
        <p:txBody>
          <a:bodyPr/>
          <a:lstStyle/>
          <a:p>
            <a:pPr algn="r"/>
            <a:r>
              <a:rPr lang="fa-IR" sz="2000" dirty="0">
                <a:solidFill>
                  <a:srgbClr val="C00000"/>
                </a:solidFill>
                <a:latin typeface="+mn-lt"/>
                <a:ea typeface="+mn-ea"/>
                <a:cs typeface="B Titr" pitchFamily="2" charset="-78"/>
              </a:rPr>
              <a:t>شورای انضباطی بدوی </a:t>
            </a:r>
            <a:r>
              <a:rPr lang="fa-IR" dirty="0"/>
              <a:t/>
            </a:r>
            <a:br>
              <a:rPr lang="fa-IR" dirty="0"/>
            </a:br>
            <a:endParaRPr lang="en-US" dirty="0"/>
          </a:p>
        </p:txBody>
      </p:sp>
      <p:sp>
        <p:nvSpPr>
          <p:cNvPr id="3" name="Content Placeholder 2"/>
          <p:cNvSpPr>
            <a:spLocks noGrp="1"/>
          </p:cNvSpPr>
          <p:nvPr>
            <p:ph idx="1"/>
          </p:nvPr>
        </p:nvSpPr>
        <p:spPr>
          <a:xfrm>
            <a:off x="624294" y="980728"/>
            <a:ext cx="7992888" cy="4176464"/>
          </a:xfrm>
        </p:spPr>
        <p:txBody>
          <a:bodyPr>
            <a:noAutofit/>
          </a:bodyPr>
          <a:lstStyle/>
          <a:p>
            <a:pPr algn="just" rtl="1">
              <a:lnSpc>
                <a:spcPct val="150000"/>
              </a:lnSpc>
            </a:pPr>
            <a:r>
              <a:rPr lang="fa-IR" sz="2000" b="0" dirty="0">
                <a:cs typeface="B Mitra" pitchFamily="2" charset="-78"/>
              </a:rPr>
              <a:t>شورای انضباطی بدوی دانشگاه با ترکیب و ضوابط مندرج در شیوه نامه اجرائی آئین نامه انضباطی دانشجویان، عهده دار اولین </a:t>
            </a:r>
            <a:r>
              <a:rPr lang="fa-IR" sz="2000" b="0" dirty="0" smtClean="0">
                <a:cs typeface="B Mitra" pitchFamily="2" charset="-78"/>
              </a:rPr>
              <a:t>مرحله رسیدگی </a:t>
            </a:r>
            <a:r>
              <a:rPr lang="fa-IR" sz="2000" b="0" dirty="0">
                <a:cs typeface="B Mitra" pitchFamily="2" charset="-78"/>
              </a:rPr>
              <a:t>به تخلف انضباطی دانشجو در دانشگاه و تصمیم گیری درباره آن است </a:t>
            </a:r>
            <a:r>
              <a:rPr lang="fa-IR" sz="2000" b="0" dirty="0" smtClean="0">
                <a:cs typeface="B Mitra" pitchFamily="2" charset="-78"/>
              </a:rPr>
              <a:t>.</a:t>
            </a:r>
          </a:p>
          <a:p>
            <a:pPr algn="just" rtl="1">
              <a:lnSpc>
                <a:spcPct val="150000"/>
              </a:lnSpc>
            </a:pPr>
            <a:endParaRPr lang="fa-IR" sz="1200" dirty="0">
              <a:cs typeface="B Mitra" pitchFamily="2" charset="-78"/>
            </a:endParaRPr>
          </a:p>
          <a:p>
            <a:pPr algn="r" rtl="1">
              <a:lnSpc>
                <a:spcPct val="80000"/>
              </a:lnSpc>
            </a:pPr>
            <a:r>
              <a:rPr lang="fa-IR" sz="2000" b="0" dirty="0">
                <a:solidFill>
                  <a:srgbClr val="0070C0"/>
                </a:solidFill>
                <a:cs typeface="B Mitra" pitchFamily="2" charset="-78"/>
              </a:rPr>
              <a:t>ترکیب اعضای شورای انضباطی بدوی دانشگاه:</a:t>
            </a:r>
          </a:p>
          <a:p>
            <a:pPr algn="just" rtl="1"/>
            <a:r>
              <a:rPr lang="fa-IR" sz="2000" b="0" dirty="0">
                <a:cs typeface="B Mitra" pitchFamily="2" charset="-78"/>
              </a:rPr>
              <a:t>- معاون فرهنگی، دانشجویی دانشگاه به عنوان رییس شورای بدوی</a:t>
            </a:r>
          </a:p>
          <a:p>
            <a:pPr marL="0" indent="0" algn="just" rtl="1"/>
            <a:r>
              <a:rPr lang="fa-IR" sz="2000" b="0" dirty="0" smtClean="0">
                <a:cs typeface="B Mitra" pitchFamily="2" charset="-78"/>
              </a:rPr>
              <a:t>- یکی </a:t>
            </a:r>
            <a:r>
              <a:rPr lang="fa-IR" sz="2000" b="0" dirty="0">
                <a:cs typeface="B Mitra" pitchFamily="2" charset="-78"/>
              </a:rPr>
              <a:t>از اعضای </a:t>
            </a:r>
            <a:r>
              <a:rPr lang="fa-IR" sz="2000" b="0" dirty="0" smtClean="0">
                <a:cs typeface="B Mitra" pitchFamily="2" charset="-78"/>
              </a:rPr>
              <a:t>دفتر نهاد نمایندگی مقام معظم رهبری در دانشگاه </a:t>
            </a:r>
          </a:p>
          <a:p>
            <a:pPr marL="0" indent="0" algn="just" rtl="1"/>
            <a:r>
              <a:rPr lang="fa-IR" sz="2000" b="0" dirty="0" smtClean="0">
                <a:cs typeface="B Mitra" pitchFamily="2" charset="-78"/>
              </a:rPr>
              <a:t>- دو نفر </a:t>
            </a:r>
            <a:r>
              <a:rPr lang="fa-IR" sz="2000" b="0" dirty="0">
                <a:cs typeface="B Mitra" pitchFamily="2" charset="-78"/>
              </a:rPr>
              <a:t>از اعضای هیئت علمی </a:t>
            </a:r>
            <a:r>
              <a:rPr lang="fa-IR" sz="2000" b="0" dirty="0" smtClean="0">
                <a:cs typeface="B Mitra" pitchFamily="2" charset="-78"/>
              </a:rPr>
              <a:t>دانشگاه</a:t>
            </a:r>
            <a:endParaRPr lang="fa-IR" sz="2000" b="0" dirty="0">
              <a:cs typeface="B Mitra" pitchFamily="2" charset="-78"/>
            </a:endParaRPr>
          </a:p>
          <a:p>
            <a:pPr marL="0" indent="0" algn="just" rtl="1"/>
            <a:r>
              <a:rPr lang="fa-IR" sz="2000" b="0" dirty="0" smtClean="0">
                <a:cs typeface="B Mitra" pitchFamily="2" charset="-78"/>
              </a:rPr>
              <a:t>- دو </a:t>
            </a:r>
            <a:r>
              <a:rPr lang="fa-IR" sz="2000" b="0" dirty="0">
                <a:cs typeface="B Mitra" pitchFamily="2" charset="-78"/>
              </a:rPr>
              <a:t>نفر </a:t>
            </a:r>
            <a:r>
              <a:rPr lang="fa-IR" sz="2000" b="0" dirty="0" smtClean="0">
                <a:cs typeface="B Mitra" pitchFamily="2" charset="-78"/>
              </a:rPr>
              <a:t>از دانشجویان </a:t>
            </a:r>
            <a:r>
              <a:rPr lang="fa-IR" sz="2000" b="0" dirty="0">
                <a:cs typeface="B Mitra" pitchFamily="2" charset="-78"/>
              </a:rPr>
              <a:t>دانشگاه به انتخاب شورای فرهنگی </a:t>
            </a:r>
            <a:r>
              <a:rPr lang="fa-IR" sz="2000" b="0" dirty="0" smtClean="0">
                <a:cs typeface="B Mitra" pitchFamily="2" charset="-78"/>
              </a:rPr>
              <a:t>دانشگاه</a:t>
            </a:r>
          </a:p>
          <a:p>
            <a:pPr marL="0" indent="0" algn="just" rtl="1"/>
            <a:r>
              <a:rPr lang="fa-IR" sz="2000" b="0" dirty="0" smtClean="0">
                <a:cs typeface="B Mitra" pitchFamily="2" charset="-78"/>
              </a:rPr>
              <a:t>- دبیر شورای </a:t>
            </a:r>
            <a:r>
              <a:rPr lang="fa-IR" sz="2000" b="0" dirty="0">
                <a:cs typeface="B Mitra" pitchFamily="2" charset="-78"/>
              </a:rPr>
              <a:t>انضباطی </a:t>
            </a:r>
            <a:r>
              <a:rPr lang="fa-IR" sz="2000" b="0" dirty="0" smtClean="0">
                <a:cs typeface="B Mitra" pitchFamily="2" charset="-78"/>
              </a:rPr>
              <a:t>بدوی، بدون حق رأی </a:t>
            </a:r>
            <a:endParaRPr lang="en-US" sz="2000" dirty="0">
              <a:cs typeface="B Mitra" pitchFamily="2" charset="-78"/>
            </a:endParaRPr>
          </a:p>
        </p:txBody>
      </p:sp>
      <p:pic>
        <p:nvPicPr>
          <p:cNvPr id="4" name="Picture 3" descr="E:\arm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319763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520940" cy="548640"/>
          </a:xfrm>
        </p:spPr>
        <p:txBody>
          <a:bodyPr/>
          <a:lstStyle/>
          <a:p>
            <a:pPr algn="r"/>
            <a:r>
              <a:rPr lang="fa-IR" sz="2000" dirty="0">
                <a:solidFill>
                  <a:srgbClr val="C00000"/>
                </a:solidFill>
                <a:latin typeface="+mn-lt"/>
                <a:ea typeface="+mn-ea"/>
                <a:cs typeface="B Titr" pitchFamily="2" charset="-78"/>
              </a:rPr>
              <a:t>شورای انضباطی تجدید نظر</a:t>
            </a:r>
            <a:r>
              <a:rPr lang="fa-IR" dirty="0"/>
              <a:t> </a:t>
            </a:r>
            <a:br>
              <a:rPr lang="fa-IR" dirty="0"/>
            </a:br>
            <a:endParaRPr lang="en-US" dirty="0"/>
          </a:p>
        </p:txBody>
      </p:sp>
      <p:sp>
        <p:nvSpPr>
          <p:cNvPr id="3" name="Content Placeholder 2"/>
          <p:cNvSpPr>
            <a:spLocks noGrp="1"/>
          </p:cNvSpPr>
          <p:nvPr>
            <p:ph idx="1"/>
          </p:nvPr>
        </p:nvSpPr>
        <p:spPr>
          <a:xfrm>
            <a:off x="755576" y="908720"/>
            <a:ext cx="7632848" cy="4536504"/>
          </a:xfrm>
        </p:spPr>
        <p:txBody>
          <a:bodyPr>
            <a:noAutofit/>
          </a:bodyPr>
          <a:lstStyle/>
          <a:p>
            <a:pPr algn="just" rtl="1">
              <a:lnSpc>
                <a:spcPct val="170000"/>
              </a:lnSpc>
            </a:pPr>
            <a:r>
              <a:rPr lang="fa-IR" sz="2000" b="0" dirty="0">
                <a:cs typeface="B Mitra" pitchFamily="2" charset="-78"/>
              </a:rPr>
              <a:t>کلیه احکام صادره از شورای بدوی قابل تجدید نظرخواهی در شورای تجدید نظر دانشگاه می باشند.</a:t>
            </a:r>
          </a:p>
          <a:p>
            <a:pPr marL="0" indent="0" algn="just" rtl="1"/>
            <a:r>
              <a:rPr lang="fa-IR" sz="2000" b="0" dirty="0" smtClean="0">
                <a:cs typeface="B Mitra" pitchFamily="2" charset="-78"/>
              </a:rPr>
              <a:t>-مهلت </a:t>
            </a:r>
            <a:r>
              <a:rPr lang="fa-IR" sz="2000" b="0" dirty="0">
                <a:cs typeface="B Mitra" pitchFamily="2" charset="-78"/>
              </a:rPr>
              <a:t>اعتراض دانشجو به رأی شورای بدوی، ظرف 10 روز از تاریخ ابلاغ حکم شورای بدوی است.</a:t>
            </a:r>
          </a:p>
          <a:p>
            <a:pPr algn="r" rtl="1"/>
            <a:endParaRPr lang="fa-IR" sz="1400" b="0" dirty="0" smtClean="0">
              <a:solidFill>
                <a:srgbClr val="0070C0"/>
              </a:solidFill>
              <a:cs typeface="B Mitra" pitchFamily="2" charset="-78"/>
            </a:endParaRPr>
          </a:p>
          <a:p>
            <a:pPr algn="r" rtl="1"/>
            <a:r>
              <a:rPr lang="fa-IR" sz="2000" b="0" dirty="0" smtClean="0">
                <a:solidFill>
                  <a:srgbClr val="0070C0"/>
                </a:solidFill>
                <a:cs typeface="B Mitra" pitchFamily="2" charset="-78"/>
              </a:rPr>
              <a:t>ترکیب </a:t>
            </a:r>
            <a:r>
              <a:rPr lang="fa-IR" sz="2000" b="0" dirty="0">
                <a:solidFill>
                  <a:srgbClr val="0070C0"/>
                </a:solidFill>
                <a:cs typeface="B Mitra" pitchFamily="2" charset="-78"/>
              </a:rPr>
              <a:t>اعضای شورای تجدید نظر دانشگاه :</a:t>
            </a:r>
          </a:p>
          <a:p>
            <a:pPr algn="r" rtl="1"/>
            <a:r>
              <a:rPr lang="fa-IR" sz="2000" b="0" dirty="0">
                <a:cs typeface="B Mitra" pitchFamily="2" charset="-78"/>
              </a:rPr>
              <a:t>- رییس دانشگاه به عنوان رییس شورای تجدیدنظر</a:t>
            </a:r>
          </a:p>
          <a:p>
            <a:pPr algn="r" rtl="1"/>
            <a:r>
              <a:rPr lang="fa-IR" sz="2000" b="0" dirty="0">
                <a:cs typeface="B Mitra" pitchFamily="2" charset="-78"/>
              </a:rPr>
              <a:t>- مسوول دفتر نهاد نمایندگی مقام معظم رهبری در دانشگاه</a:t>
            </a:r>
          </a:p>
          <a:p>
            <a:pPr marL="0" indent="0" algn="r" rtl="1"/>
            <a:r>
              <a:rPr lang="fa-IR" sz="2000" b="0" dirty="0" smtClean="0">
                <a:cs typeface="B Mitra" pitchFamily="2" charset="-78"/>
              </a:rPr>
              <a:t>- یک </a:t>
            </a:r>
            <a:r>
              <a:rPr lang="fa-IR" sz="2000" b="0" dirty="0">
                <a:cs typeface="B Mitra" pitchFamily="2" charset="-78"/>
              </a:rPr>
              <a:t>نفر حقوقدان از بین اعضای هیأت علمی دانشگاه </a:t>
            </a:r>
            <a:endParaRPr lang="fa-IR" sz="2000" b="0" dirty="0" smtClean="0">
              <a:cs typeface="B Mitra" pitchFamily="2" charset="-78"/>
            </a:endParaRPr>
          </a:p>
          <a:p>
            <a:pPr marL="0" indent="0" algn="r" rtl="1"/>
            <a:r>
              <a:rPr lang="fa-IR" sz="2000" b="0" dirty="0" smtClean="0">
                <a:cs typeface="B Mitra" pitchFamily="2" charset="-78"/>
              </a:rPr>
              <a:t>- دو </a:t>
            </a:r>
            <a:r>
              <a:rPr lang="fa-IR" sz="2000" b="0" dirty="0">
                <a:cs typeface="B Mitra" pitchFamily="2" charset="-78"/>
              </a:rPr>
              <a:t>نفر از اعضای هیئت  علمی دانشگاه </a:t>
            </a:r>
            <a:endParaRPr lang="fa-IR" sz="2000" b="0" dirty="0" smtClean="0">
              <a:cs typeface="B Mitra" pitchFamily="2" charset="-78"/>
            </a:endParaRPr>
          </a:p>
          <a:p>
            <a:pPr marL="0" indent="0" algn="r" rtl="1"/>
            <a:r>
              <a:rPr lang="fa-IR" sz="2000" b="0" dirty="0" smtClean="0">
                <a:cs typeface="B Mitra" pitchFamily="2" charset="-78"/>
              </a:rPr>
              <a:t>- </a:t>
            </a:r>
            <a:r>
              <a:rPr lang="fa-IR" sz="2000" b="0" dirty="0">
                <a:cs typeface="B Mitra" pitchFamily="2" charset="-78"/>
              </a:rPr>
              <a:t>یک نفر دانشجوی دانشگاه به پیشنهاد رئیس شورای مرکزی</a:t>
            </a:r>
          </a:p>
          <a:p>
            <a:pPr algn="r" rtl="1"/>
            <a:r>
              <a:rPr lang="fa-IR" sz="2000" b="0" dirty="0">
                <a:cs typeface="B Mitra" pitchFamily="2" charset="-78"/>
              </a:rPr>
              <a:t>- معاون دانشجویی دانشگاه به عنوان دبیر </a:t>
            </a:r>
            <a:r>
              <a:rPr lang="fa-IR" sz="2000" b="0" dirty="0" smtClean="0">
                <a:cs typeface="B Mitra" pitchFamily="2" charset="-78"/>
              </a:rPr>
              <a:t>شورا، </a:t>
            </a:r>
            <a:r>
              <a:rPr lang="fa-IR" sz="2000" b="0" dirty="0">
                <a:cs typeface="B Mitra" pitchFamily="2" charset="-78"/>
              </a:rPr>
              <a:t>بدون </a:t>
            </a:r>
            <a:r>
              <a:rPr lang="fa-IR" sz="2000" b="0" dirty="0" smtClean="0">
                <a:cs typeface="B Mitra" pitchFamily="2" charset="-78"/>
              </a:rPr>
              <a:t>حق رأی</a:t>
            </a:r>
            <a:endParaRPr lang="fa-IR" sz="2000" b="0" dirty="0">
              <a:cs typeface="B Mitra" pitchFamily="2" charset="-78"/>
            </a:endParaRPr>
          </a:p>
          <a:p>
            <a:pPr algn="r" rtl="1"/>
            <a:endParaRPr lang="en-US" sz="2000" b="0" dirty="0">
              <a:cs typeface="B Mitra" pitchFamily="2" charset="-78"/>
            </a:endParaRPr>
          </a:p>
        </p:txBody>
      </p:sp>
      <p:pic>
        <p:nvPicPr>
          <p:cNvPr id="4" name="Picture 3" descr="E:\arm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206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20688"/>
            <a:ext cx="7520940" cy="548640"/>
          </a:xfrm>
        </p:spPr>
        <p:txBody>
          <a:bodyPr/>
          <a:lstStyle/>
          <a:p>
            <a:pPr algn="r"/>
            <a:r>
              <a:rPr lang="fa-IR" sz="2000" dirty="0">
                <a:solidFill>
                  <a:srgbClr val="C00000"/>
                </a:solidFill>
                <a:latin typeface="+mn-lt"/>
                <a:ea typeface="+mn-ea"/>
                <a:cs typeface="B Titr" pitchFamily="2" charset="-78"/>
              </a:rPr>
              <a:t>شورای انضباطی مرکزی </a:t>
            </a:r>
            <a:r>
              <a:rPr lang="fa-IR" dirty="0"/>
              <a:t/>
            </a:r>
            <a:br>
              <a:rPr lang="fa-IR" dirty="0"/>
            </a:br>
            <a:endParaRPr lang="en-US" dirty="0"/>
          </a:p>
        </p:txBody>
      </p:sp>
      <p:sp>
        <p:nvSpPr>
          <p:cNvPr id="3" name="Content Placeholder 2"/>
          <p:cNvSpPr>
            <a:spLocks noGrp="1"/>
          </p:cNvSpPr>
          <p:nvPr>
            <p:ph idx="1"/>
          </p:nvPr>
        </p:nvSpPr>
        <p:spPr>
          <a:xfrm>
            <a:off x="827584" y="1268760"/>
            <a:ext cx="7520940" cy="3579849"/>
          </a:xfrm>
        </p:spPr>
        <p:txBody>
          <a:bodyPr/>
          <a:lstStyle/>
          <a:p>
            <a:pPr algn="r" rtl="1">
              <a:lnSpc>
                <a:spcPct val="80000"/>
              </a:lnSpc>
            </a:pPr>
            <a:r>
              <a:rPr lang="fa-IR" sz="2000" b="0" dirty="0">
                <a:solidFill>
                  <a:srgbClr val="0070C0"/>
                </a:solidFill>
                <a:cs typeface="B Mitra" pitchFamily="2" charset="-78"/>
              </a:rPr>
              <a:t>ترکیب اعضای شورای انضباطی </a:t>
            </a:r>
            <a:r>
              <a:rPr lang="fa-IR" sz="2000" b="0" dirty="0" smtClean="0">
                <a:solidFill>
                  <a:srgbClr val="0070C0"/>
                </a:solidFill>
                <a:cs typeface="B Mitra" pitchFamily="2" charset="-78"/>
              </a:rPr>
              <a:t>مرکزی:</a:t>
            </a:r>
            <a:endParaRPr lang="fa-IR" sz="2000" b="0" dirty="0">
              <a:solidFill>
                <a:srgbClr val="0070C0"/>
              </a:solidFill>
              <a:cs typeface="B Mitra" pitchFamily="2" charset="-78"/>
            </a:endParaRPr>
          </a:p>
          <a:p>
            <a:pPr algn="r" rtl="1"/>
            <a:r>
              <a:rPr lang="fa-IR" sz="2000" b="0" dirty="0">
                <a:cs typeface="B Mitra" pitchFamily="2" charset="-78"/>
              </a:rPr>
              <a:t>رئیس سازمان امور دانشجویان وزارت عتف </a:t>
            </a:r>
          </a:p>
          <a:p>
            <a:pPr algn="r" rtl="1"/>
            <a:r>
              <a:rPr lang="fa-IR" sz="2000" b="0" dirty="0">
                <a:cs typeface="B Mitra" pitchFamily="2" charset="-78"/>
              </a:rPr>
              <a:t>مسئول نهاد نمایندگی ولی فقیه در یکی از دانشگاه ها </a:t>
            </a:r>
          </a:p>
          <a:p>
            <a:pPr algn="r" rtl="1"/>
            <a:r>
              <a:rPr lang="fa-IR" sz="2000" b="0" dirty="0">
                <a:cs typeface="B Mitra" pitchFamily="2" charset="-78"/>
              </a:rPr>
              <a:t>یک عضو هیأت علمی حقوق </a:t>
            </a:r>
          </a:p>
          <a:p>
            <a:pPr algn="r" rtl="1"/>
            <a:r>
              <a:rPr lang="fa-IR" sz="2000" b="0" dirty="0">
                <a:cs typeface="B Mitra" pitchFamily="2" charset="-78"/>
              </a:rPr>
              <a:t>دو نفر عضو هیأت علمی دانشگاه ها </a:t>
            </a:r>
          </a:p>
          <a:p>
            <a:pPr algn="r" rtl="1"/>
            <a:r>
              <a:rPr lang="fa-IR" sz="2000" b="0" dirty="0">
                <a:cs typeface="B Mitra" pitchFamily="2" charset="-78"/>
              </a:rPr>
              <a:t>یک نفر دانشجو از اعضای شوراهای انضباطی دانشگاه ها </a:t>
            </a:r>
          </a:p>
          <a:p>
            <a:pPr algn="r" rtl="1"/>
            <a:r>
              <a:rPr lang="fa-IR" sz="2000" b="0" dirty="0">
                <a:cs typeface="B Mitra" pitchFamily="2" charset="-78"/>
              </a:rPr>
              <a:t>دو نفر از معاونین دانشجویی دانشگاه ها </a:t>
            </a:r>
          </a:p>
          <a:p>
            <a:pPr algn="r" rtl="1"/>
            <a:r>
              <a:rPr lang="fa-IR" sz="2000" b="0" dirty="0">
                <a:cs typeface="B Mitra" pitchFamily="2" charset="-78"/>
              </a:rPr>
              <a:t>معاون دانشجویان داخل وزارت عتف </a:t>
            </a:r>
          </a:p>
          <a:p>
            <a:pPr algn="r" rtl="1"/>
            <a:endParaRPr lang="en-US" dirty="0"/>
          </a:p>
        </p:txBody>
      </p:sp>
      <p:pic>
        <p:nvPicPr>
          <p:cNvPr id="4" name="Picture 3" descr="E:\arm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3714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67945" y="1268760"/>
            <a:ext cx="4824536" cy="3575985"/>
          </a:xfrm>
        </p:spPr>
        <p:txBody>
          <a:bodyPr>
            <a:normAutofit fontScale="90000"/>
          </a:bodyPr>
          <a:lstStyle/>
          <a:p>
            <a:pPr algn="r" rtl="1">
              <a:lnSpc>
                <a:spcPct val="150000"/>
              </a:lnSpc>
            </a:pPr>
            <a:r>
              <a:rPr lang="fa-IR" dirty="0" smtClean="0"/>
              <a:t> </a:t>
            </a:r>
            <a:r>
              <a:rPr lang="fa-IR" sz="2200" dirty="0" smtClean="0">
                <a:cs typeface="B Mitra" pitchFamily="2" charset="-78"/>
              </a:rPr>
              <a:t>- زمان امتحان محدود می باشد</a:t>
            </a:r>
            <a:br>
              <a:rPr lang="fa-IR" sz="2200" dirty="0" smtClean="0">
                <a:cs typeface="B Mitra" pitchFamily="2" charset="-78"/>
              </a:rPr>
            </a:br>
            <a:r>
              <a:rPr lang="fa-IR" sz="2200" dirty="0" smtClean="0">
                <a:cs typeface="B Mitra" pitchFamily="2" charset="-78"/>
              </a:rPr>
              <a:t>- هر دانشجو فقط یکبار مجاز به شرکت در آزمون می باشد</a:t>
            </a:r>
            <a:br>
              <a:rPr lang="fa-IR" sz="2200" dirty="0" smtClean="0">
                <a:cs typeface="B Mitra" pitchFamily="2" charset="-78"/>
              </a:rPr>
            </a:br>
            <a:r>
              <a:rPr lang="fa-IR" sz="2200" dirty="0" smtClean="0">
                <a:cs typeface="B Mitra" pitchFamily="2" charset="-78"/>
              </a:rPr>
              <a:t>- در آزمون سؤال شفاهی جهت معرفی دانشجو مطرح می گردد</a:t>
            </a:r>
            <a:br>
              <a:rPr lang="fa-IR" sz="2200" dirty="0" smtClean="0">
                <a:cs typeface="B Mitra" pitchFamily="2" charset="-78"/>
              </a:rPr>
            </a:br>
            <a:r>
              <a:rPr lang="fa-IR" sz="2200" dirty="0" smtClean="0">
                <a:cs typeface="B Mitra" pitchFamily="2" charset="-78"/>
              </a:rPr>
              <a:t>- ترتیب سؤالات برای هر دانشجو متفاوت است</a:t>
            </a:r>
            <a:br>
              <a:rPr lang="fa-IR" sz="2200" dirty="0" smtClean="0">
                <a:cs typeface="B Mitra" pitchFamily="2" charset="-78"/>
              </a:rPr>
            </a:br>
            <a:r>
              <a:rPr lang="fa-IR" sz="2200" dirty="0" smtClean="0">
                <a:cs typeface="B Mitra" pitchFamily="2" charset="-78"/>
              </a:rPr>
              <a:t>- در سؤالات چند گزینه ای چینش سؤالات متفاوت است </a:t>
            </a:r>
            <a:br>
              <a:rPr lang="fa-IR" sz="2200" dirty="0" smtClean="0">
                <a:cs typeface="B Mitra" pitchFamily="2" charset="-78"/>
              </a:rPr>
            </a:br>
            <a:r>
              <a:rPr lang="fa-IR" sz="2200" dirty="0" smtClean="0">
                <a:cs typeface="B Mitra" pitchFamily="2" charset="-78"/>
              </a:rPr>
              <a:t>-  سؤالات تشریحی به صورت مفهومی می باشد</a:t>
            </a:r>
            <a:br>
              <a:rPr lang="fa-IR" sz="2200" dirty="0" smtClean="0">
                <a:cs typeface="B Mitra" pitchFamily="2" charset="-78"/>
              </a:rPr>
            </a:br>
            <a:r>
              <a:rPr lang="fa-IR" sz="2200" dirty="0" smtClean="0">
                <a:cs typeface="B Mitra" pitchFamily="2" charset="-78"/>
              </a:rPr>
              <a:t>- در صورت تاکید استاد، میکروفن و دوربین دانشجویان در ایام امتحانات روشن می باشد</a:t>
            </a:r>
            <a:endParaRPr lang="en-US" sz="2200" dirty="0">
              <a:cs typeface="B Mitra" pitchFamily="2" charset="-78"/>
            </a:endParaRPr>
          </a:p>
        </p:txBody>
      </p:sp>
      <p:sp>
        <p:nvSpPr>
          <p:cNvPr id="3" name="Rounded Rectangle 2"/>
          <p:cNvSpPr/>
          <p:nvPr/>
        </p:nvSpPr>
        <p:spPr>
          <a:xfrm>
            <a:off x="5508105" y="548681"/>
            <a:ext cx="3384376" cy="576064"/>
          </a:xfrm>
          <a:prstGeom prst="roundRect">
            <a:avLst/>
          </a:prstGeom>
        </p:spPr>
        <p:style>
          <a:lnRef idx="1">
            <a:schemeClr val="dk1"/>
          </a:lnRef>
          <a:fillRef idx="1002">
            <a:schemeClr val="lt2"/>
          </a:fillRef>
          <a:effectRef idx="1">
            <a:schemeClr val="dk1"/>
          </a:effectRef>
          <a:fontRef idx="minor">
            <a:schemeClr val="dk1"/>
          </a:fontRef>
        </p:style>
        <p:txBody>
          <a:bodyPr rtlCol="0" anchor="ctr"/>
          <a:lstStyle/>
          <a:p>
            <a:r>
              <a:rPr lang="fa-IR" sz="2000" dirty="0">
                <a:solidFill>
                  <a:srgbClr val="C00000"/>
                </a:solidFill>
                <a:cs typeface="B Titr" pitchFamily="2" charset="-78"/>
              </a:rPr>
              <a:t>موارد مهم جهت شرکت در امتحانات</a:t>
            </a:r>
            <a:endParaRPr lang="en-US" sz="2000" dirty="0">
              <a:solidFill>
                <a:srgbClr val="C00000"/>
              </a:solidFill>
              <a:cs typeface="B Titr" pitchFamily="2" charset="-78"/>
            </a:endParaRPr>
          </a:p>
        </p:txBody>
      </p:sp>
      <p:pic>
        <p:nvPicPr>
          <p:cNvPr id="5" name="Picture 4" descr="E:\arm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6" name="Picture 2" descr="C:\Users\HUT\Desktop\302769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145" y="1268760"/>
            <a:ext cx="3611781" cy="377618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6560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UT\Desktop\3477179.jpg"/>
          <p:cNvPicPr>
            <a:picLocks noGrp="1" noChangeAspect="1" noChangeArrowheads="1"/>
          </p:cNvPicPr>
          <p:nvPr>
            <p:ph type="pic" sz="quarter" idx="14"/>
          </p:nvPr>
        </p:nvPicPr>
        <p:blipFill>
          <a:blip r:embed="rId2">
            <a:extLst>
              <a:ext uri="{28A0092B-C50C-407E-A947-70E740481C1C}">
                <a14:useLocalDpi xmlns:a14="http://schemas.microsoft.com/office/drawing/2010/main" val="0"/>
              </a:ext>
            </a:extLst>
          </a:blip>
          <a:srcRect l="5329" r="5329"/>
          <a:stretch>
            <a:fillRect/>
          </a:stretch>
        </p:blipFill>
        <p:spPr bwMode="auto">
          <a:xfrm>
            <a:off x="298334" y="692696"/>
            <a:ext cx="4536504" cy="5040560"/>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3"/>
          <p:cNvSpPr>
            <a:spLocks noGrp="1"/>
          </p:cNvSpPr>
          <p:nvPr>
            <p:ph type="body" sz="half" idx="2"/>
          </p:nvPr>
        </p:nvSpPr>
        <p:spPr>
          <a:xfrm>
            <a:off x="4968044" y="1340768"/>
            <a:ext cx="3888432" cy="4536504"/>
          </a:xfrm>
        </p:spPr>
        <p:txBody>
          <a:bodyPr>
            <a:noAutofit/>
          </a:bodyPr>
          <a:lstStyle/>
          <a:p>
            <a:pPr algn="just" rtl="1"/>
            <a:r>
              <a:rPr lang="fa-IR" sz="2000" dirty="0" smtClean="0">
                <a:solidFill>
                  <a:schemeClr val="tx1"/>
                </a:solidFill>
                <a:cs typeface="B Mitra" pitchFamily="2" charset="-78"/>
              </a:rPr>
              <a:t>- </a:t>
            </a:r>
            <a:r>
              <a:rPr lang="fa-IR" sz="2000" b="0" dirty="0" smtClean="0">
                <a:solidFill>
                  <a:schemeClr val="tx1"/>
                </a:solidFill>
                <a:cs typeface="B Mitra" pitchFamily="2" charset="-78"/>
              </a:rPr>
              <a:t>انتشار یا ارسال سؤالات یا پاسخ نامه آزمون به دیگری در فضای مجازی</a:t>
            </a:r>
          </a:p>
          <a:p>
            <a:pPr algn="just" rtl="1"/>
            <a:r>
              <a:rPr lang="fa-IR" sz="2000" b="0" dirty="0" smtClean="0">
                <a:solidFill>
                  <a:schemeClr val="tx1"/>
                </a:solidFill>
                <a:cs typeface="B Mitra" pitchFamily="2" charset="-78"/>
              </a:rPr>
              <a:t>- کپی برداری و استفاده از سؤالات یا پاسخ نامه در گروه ها و صفحات مجازی</a:t>
            </a:r>
          </a:p>
          <a:p>
            <a:pPr algn="just" rtl="1"/>
            <a:r>
              <a:rPr lang="fa-IR" sz="2000" b="0" dirty="0" smtClean="0">
                <a:solidFill>
                  <a:schemeClr val="tx1"/>
                </a:solidFill>
                <a:cs typeface="B Mitra" pitchFamily="2" charset="-78"/>
              </a:rPr>
              <a:t>- ورود موازی از سیستم های مختلف با یک نام کاربری در سامانه </a:t>
            </a:r>
          </a:p>
          <a:p>
            <a:pPr algn="just" rtl="1"/>
            <a:r>
              <a:rPr lang="fa-IR" sz="2000" b="0" dirty="0" smtClean="0">
                <a:solidFill>
                  <a:schemeClr val="tx1"/>
                </a:solidFill>
                <a:cs typeface="B Mitra" pitchFamily="2" charset="-78"/>
              </a:rPr>
              <a:t>- استفاده چندین نفر از یک آدرس مشابه</a:t>
            </a:r>
          </a:p>
          <a:p>
            <a:pPr algn="just" rtl="1"/>
            <a:r>
              <a:rPr lang="fa-IR" sz="2000" b="0" dirty="0" smtClean="0">
                <a:solidFill>
                  <a:schemeClr val="tx1"/>
                </a:solidFill>
                <a:cs typeface="B Mitra" pitchFamily="2" charset="-78"/>
              </a:rPr>
              <a:t>- خرید و فروش پاسخ ها</a:t>
            </a:r>
          </a:p>
          <a:p>
            <a:pPr algn="just" rtl="1"/>
            <a:r>
              <a:rPr lang="fa-IR" sz="2000" b="0" dirty="0" smtClean="0">
                <a:solidFill>
                  <a:schemeClr val="tx1"/>
                </a:solidFill>
                <a:cs typeface="B Mitra" pitchFamily="2" charset="-78"/>
              </a:rPr>
              <a:t>- قطع عمدی آزمون های آنلاین</a:t>
            </a:r>
          </a:p>
          <a:p>
            <a:pPr algn="just" rtl="1"/>
            <a:r>
              <a:rPr lang="fa-IR" sz="2000" b="0" dirty="0" smtClean="0">
                <a:solidFill>
                  <a:schemeClr val="tx1"/>
                </a:solidFill>
                <a:cs typeface="B Mitra" pitchFamily="2" charset="-78"/>
              </a:rPr>
              <a:t>- استفاده از عبارت و جملات دانلود شده در اینترنت</a:t>
            </a:r>
          </a:p>
          <a:p>
            <a:pPr algn="just" rtl="1"/>
            <a:r>
              <a:rPr lang="fa-IR" sz="2000" b="0" dirty="0" smtClean="0">
                <a:solidFill>
                  <a:schemeClr val="tx1"/>
                </a:solidFill>
                <a:cs typeface="B Mitra" pitchFamily="2" charset="-78"/>
              </a:rPr>
              <a:t>- ورود همزمان دانشجو از دو دستگاه </a:t>
            </a:r>
          </a:p>
          <a:p>
            <a:pPr algn="just" rtl="1"/>
            <a:r>
              <a:rPr lang="fa-IR" sz="2000" b="0" dirty="0" smtClean="0">
                <a:solidFill>
                  <a:schemeClr val="tx1"/>
                </a:solidFill>
                <a:cs typeface="B Mitra" pitchFamily="2" charset="-78"/>
              </a:rPr>
              <a:t>و ...</a:t>
            </a:r>
          </a:p>
        </p:txBody>
      </p:sp>
      <p:sp>
        <p:nvSpPr>
          <p:cNvPr id="5" name="Rounded Rectangle 4"/>
          <p:cNvSpPr/>
          <p:nvPr/>
        </p:nvSpPr>
        <p:spPr>
          <a:xfrm>
            <a:off x="5652120" y="404664"/>
            <a:ext cx="2808312" cy="648072"/>
          </a:xfrm>
          <a:prstGeom prst="roundRect">
            <a:avLst/>
          </a:prstGeom>
        </p:spPr>
        <p:style>
          <a:lnRef idx="1">
            <a:schemeClr val="dk1"/>
          </a:lnRef>
          <a:fillRef idx="1002">
            <a:schemeClr val="lt2"/>
          </a:fillRef>
          <a:effectRef idx="1">
            <a:schemeClr val="dk1"/>
          </a:effectRef>
          <a:fontRef idx="minor">
            <a:schemeClr val="dk1"/>
          </a:fontRef>
        </p:style>
        <p:txBody>
          <a:bodyPr rtlCol="0" anchor="ctr"/>
          <a:lstStyle/>
          <a:p>
            <a:pPr algn="ctr" rtl="1"/>
            <a:r>
              <a:rPr lang="fa-IR" sz="2000" dirty="0">
                <a:solidFill>
                  <a:srgbClr val="C00000"/>
                </a:solidFill>
                <a:cs typeface="B Titr" pitchFamily="2" charset="-78"/>
              </a:rPr>
              <a:t>مصادیق تخلف و تقلب</a:t>
            </a:r>
            <a:endParaRPr lang="en-US" sz="2000" dirty="0">
              <a:solidFill>
                <a:srgbClr val="C00000"/>
              </a:solidFill>
              <a:cs typeface="B Titr" pitchFamily="2" charset="-78"/>
            </a:endParaRPr>
          </a:p>
        </p:txBody>
      </p:sp>
      <p:pic>
        <p:nvPicPr>
          <p:cNvPr id="6" name="Picture 5" descr="E:\arm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093296"/>
            <a:ext cx="624294" cy="7161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74820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
  <TotalTime>638</TotalTime>
  <Words>1004</Words>
  <Application>Microsoft Office PowerPoint</Application>
  <PresentationFormat>On-screen Show (4:3)</PresentationFormat>
  <Paragraphs>106</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Angles</vt:lpstr>
      <vt:lpstr>PowerPoint Presentation</vt:lpstr>
      <vt:lpstr>عناوین </vt:lpstr>
      <vt:lpstr>معرفی شوراهای انضباطی </vt:lpstr>
      <vt:lpstr>شورای حل اختلاف دانشجویان  </vt:lpstr>
      <vt:lpstr>شورای انضباطی بدوی  </vt:lpstr>
      <vt:lpstr>شورای انضباطی تجدید نظر  </vt:lpstr>
      <vt:lpstr>شورای انضباطی مرکزی  </vt:lpstr>
      <vt:lpstr> - زمان امتحان محدود می باشد - هر دانشجو فقط یکبار مجاز به شرکت در آزمون می باشد - در آزمون سؤال شفاهی جهت معرفی دانشجو مطرح می گردد - ترتیب سؤالات برای هر دانشجو متفاوت است - در سؤالات چند گزینه ای چینش سؤالات متفاوت است  -  سؤالات تشریحی به صورت مفهومی می باشد - در صورت تاکید استاد، میکروفن و دوربین دانشجویان در ایام امتحانات روشن می باشد</vt:lpstr>
      <vt:lpstr>PowerPoint Presentation</vt:lpstr>
      <vt:lpstr>PowerPoint Presentation</vt:lpstr>
      <vt:lpstr>تنبیهات:</vt:lpstr>
      <vt:lpstr>PowerPoint Presentation</vt:lpstr>
      <vt:lpstr>رسیدگی پرونده در شورای تجدید نظر</vt:lpstr>
      <vt:lpstr>رسیدگی پرونده در شورای مرکزی</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آنچه دانشجو در خصوص تخلفات امتحانی در فضای مجازی باید بداند</dc:title>
  <dc:creator>HUT</dc:creator>
  <cp:lastModifiedBy>HUT</cp:lastModifiedBy>
  <cp:revision>76</cp:revision>
  <dcterms:created xsi:type="dcterms:W3CDTF">2020-12-28T05:39:46Z</dcterms:created>
  <dcterms:modified xsi:type="dcterms:W3CDTF">2021-06-19T08:21:34Z</dcterms:modified>
</cp:coreProperties>
</file>